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489" r:id="rId3"/>
    <p:sldId id="613" r:id="rId4"/>
    <p:sldId id="590" r:id="rId5"/>
    <p:sldId id="591" r:id="rId6"/>
    <p:sldId id="592" r:id="rId7"/>
    <p:sldId id="605" r:id="rId8"/>
    <p:sldId id="611" r:id="rId9"/>
    <p:sldId id="593" r:id="rId10"/>
    <p:sldId id="594" r:id="rId11"/>
    <p:sldId id="595" r:id="rId12"/>
    <p:sldId id="596" r:id="rId13"/>
    <p:sldId id="608" r:id="rId14"/>
    <p:sldId id="609" r:id="rId15"/>
    <p:sldId id="543" r:id="rId16"/>
    <p:sldId id="266" r:id="rId17"/>
    <p:sldId id="598" r:id="rId18"/>
    <p:sldId id="599" r:id="rId19"/>
    <p:sldId id="529" r:id="rId20"/>
    <p:sldId id="517" r:id="rId21"/>
    <p:sldId id="610" r:id="rId22"/>
    <p:sldId id="601" r:id="rId23"/>
    <p:sldId id="531" r:id="rId24"/>
    <p:sldId id="546" r:id="rId25"/>
    <p:sldId id="551" r:id="rId26"/>
    <p:sldId id="553" r:id="rId27"/>
    <p:sldId id="603" r:id="rId28"/>
    <p:sldId id="564" r:id="rId29"/>
    <p:sldId id="552" r:id="rId30"/>
    <p:sldId id="614" r:id="rId31"/>
    <p:sldId id="565" r:id="rId32"/>
    <p:sldId id="612" r:id="rId33"/>
    <p:sldId id="571" r:id="rId34"/>
    <p:sldId id="572" r:id="rId35"/>
    <p:sldId id="582" r:id="rId36"/>
    <p:sldId id="602" r:id="rId37"/>
    <p:sldId id="615" r:id="rId38"/>
    <p:sldId id="360" r:id="rId3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20">
          <p15:clr>
            <a:srgbClr val="A4A3A4"/>
          </p15:clr>
        </p15:guide>
        <p15:guide id="2" pos="41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652EA"/>
    <a:srgbClr val="EC9B6E"/>
    <a:srgbClr val="E68900"/>
    <a:srgbClr val="EA8B00"/>
    <a:srgbClr val="380070"/>
    <a:srgbClr val="00FF00"/>
    <a:srgbClr val="00FFFF"/>
    <a:srgbClr val="00CCFF"/>
    <a:srgbClr val="E8D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3772" autoAdjust="0"/>
  </p:normalViewPr>
  <p:slideViewPr>
    <p:cSldViewPr>
      <p:cViewPr varScale="1">
        <p:scale>
          <a:sx n="64" d="100"/>
          <a:sy n="64" d="100"/>
        </p:scale>
        <p:origin x="-1536" y="-108"/>
      </p:cViewPr>
      <p:guideLst>
        <p:guide orient="horz" pos="720"/>
        <p:guide pos="41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138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Z:\bmd's%20new%20folder\6.%20task\2.%20De%20an%20san%20pham%20%20Cover%20Warrant\factsheet\du%20lieu%20WFE%20the%20gioi\tong%20hop%20CW.xlsx" TargetMode="External"/><Relationship Id="rId1" Type="http://schemas.openxmlformats.org/officeDocument/2006/relationships/image" Target="../media/image4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anhnd\AppData\Local\Microsoft\Windows\Temporary%20Internet%20Files\Content.Outlook\06JBPIC6\Chart_CW_Edit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1"/>
          <c:order val="0"/>
          <c:tx>
            <c:strRef>
              <c:f>Sheet7!$B$4</c:f>
              <c:strCache>
                <c:ptCount val="1"/>
                <c:pt idx="0">
                  <c:v>Số lượng</c:v>
                </c:pt>
              </c:strCache>
            </c:strRef>
          </c:tx>
          <c:marker>
            <c:symbol val="diamond"/>
            <c:size val="5"/>
          </c:marker>
          <c:cat>
            <c:numRef>
              <c:f>Sheet7!$A$5:$A$17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Sheet7!$B$5:$B$17</c:f>
              <c:numCache>
                <c:formatCode>_(* #,##0_);_(* \(#,##0\);_(* "-"??_);_(@_)</c:formatCode>
                <c:ptCount val="13"/>
                <c:pt idx="0">
                  <c:v>35982</c:v>
                </c:pt>
                <c:pt idx="1">
                  <c:v>47253</c:v>
                </c:pt>
                <c:pt idx="2">
                  <c:v>92531</c:v>
                </c:pt>
                <c:pt idx="3">
                  <c:v>165133</c:v>
                </c:pt>
                <c:pt idx="4">
                  <c:v>317035</c:v>
                </c:pt>
                <c:pt idx="5">
                  <c:v>489344</c:v>
                </c:pt>
                <c:pt idx="6">
                  <c:v>503211</c:v>
                </c:pt>
                <c:pt idx="7">
                  <c:v>717175</c:v>
                </c:pt>
                <c:pt idx="8">
                  <c:v>1086694</c:v>
                </c:pt>
                <c:pt idx="9">
                  <c:v>1261365</c:v>
                </c:pt>
                <c:pt idx="10">
                  <c:v>1426413</c:v>
                </c:pt>
                <c:pt idx="11">
                  <c:v>1540008</c:v>
                </c:pt>
                <c:pt idx="12">
                  <c:v>1753188</c:v>
                </c:pt>
              </c:numCache>
            </c:numRef>
          </c:val>
        </c:ser>
        <c:ser>
          <c:idx val="3"/>
          <c:order val="1"/>
          <c:tx>
            <c:strRef>
              <c:f>Sheet7!$C$4</c:f>
              <c:strCache>
                <c:ptCount val="1"/>
                <c:pt idx="0">
                  <c:v>Giá trị GD (triệu USD)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circle"/>
            <c:size val="5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c:spPr>
          </c:marker>
          <c:cat>
            <c:numRef>
              <c:f>Sheet7!$A$5:$A$17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Sheet7!$C$5:$C$17</c:f>
              <c:numCache>
                <c:formatCode>_(* #,##0_);_(* \(#,##0\);_(* "-"??_);_(@_)</c:formatCode>
                <c:ptCount val="13"/>
                <c:pt idx="0">
                  <c:v>123829.74800000001</c:v>
                </c:pt>
                <c:pt idx="1">
                  <c:v>187448.557</c:v>
                </c:pt>
                <c:pt idx="2">
                  <c:v>410062.85799999989</c:v>
                </c:pt>
                <c:pt idx="3">
                  <c:v>766153.16999999899</c:v>
                </c:pt>
                <c:pt idx="4">
                  <c:v>1786226.121</c:v>
                </c:pt>
                <c:pt idx="5">
                  <c:v>1044965.6939999989</c:v>
                </c:pt>
                <c:pt idx="6">
                  <c:v>858393.62100000004</c:v>
                </c:pt>
                <c:pt idx="7">
                  <c:v>1142244.267</c:v>
                </c:pt>
                <c:pt idx="8">
                  <c:v>1152564.0090000001</c:v>
                </c:pt>
                <c:pt idx="9">
                  <c:v>650440.28799999261</c:v>
                </c:pt>
                <c:pt idx="10">
                  <c:v>633592.35700000043</c:v>
                </c:pt>
                <c:pt idx="11">
                  <c:v>664074.53700000001</c:v>
                </c:pt>
                <c:pt idx="12">
                  <c:v>1064240.2860000001</c:v>
                </c:pt>
              </c:numCache>
            </c:numRef>
          </c:val>
        </c:ser>
        <c:marker val="1"/>
        <c:axId val="79039488"/>
        <c:axId val="80217984"/>
      </c:lineChart>
      <c:catAx>
        <c:axId val="79039488"/>
        <c:scaling>
          <c:orientation val="minMax"/>
        </c:scaling>
        <c:axPos val="b"/>
        <c:numFmt formatCode="General" sourceLinked="1"/>
        <c:tickLblPos val="nextTo"/>
        <c:crossAx val="80217984"/>
        <c:crossesAt val="0"/>
        <c:auto val="1"/>
        <c:lblAlgn val="ctr"/>
        <c:lblOffset val="100"/>
      </c:catAx>
      <c:valAx>
        <c:axId val="80217984"/>
        <c:scaling>
          <c:orientation val="minMax"/>
        </c:scaling>
        <c:axPos val="l"/>
        <c:majorGridlines/>
        <c:numFmt formatCode="_(* #,##0_);_(* \(#,##0\);_(* &quot;-&quot;??_);_(@_)" sourceLinked="1"/>
        <c:tickLblPos val="nextTo"/>
        <c:crossAx val="79039488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Sheet2!$B$1</c:f>
              <c:strCache>
                <c:ptCount val="1"/>
                <c:pt idx="0">
                  <c:v>Giá trị giao dịch
(Triệu USD)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4"/>
              <c:layout>
                <c:manualLayout>
                  <c:x val="0"/>
                  <c:y val="9.259259259259376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Sheet2!$A$2:$A$11</c:f>
              <c:strCache>
                <c:ptCount val="10"/>
                <c:pt idx="0">
                  <c:v>Hong Kong</c:v>
                </c:pt>
                <c:pt idx="1">
                  <c:v>Deutsche Boerse</c:v>
                </c:pt>
                <c:pt idx="2">
                  <c:v>Tel-Aviv</c:v>
                </c:pt>
                <c:pt idx="3">
                  <c:v>London SE</c:v>
                </c:pt>
                <c:pt idx="4">
                  <c:v>SIX Swiss</c:v>
                </c:pt>
                <c:pt idx="5">
                  <c:v>Taiwan</c:v>
                </c:pt>
                <c:pt idx="6">
                  <c:v>Korea</c:v>
                </c:pt>
                <c:pt idx="7">
                  <c:v>Thailand</c:v>
                </c:pt>
                <c:pt idx="8">
                  <c:v>Euronext</c:v>
                </c:pt>
                <c:pt idx="9">
                  <c:v>Bursa Malaysia</c:v>
                </c:pt>
              </c:strCache>
            </c:strRef>
          </c:cat>
          <c:val>
            <c:numRef>
              <c:f>Sheet2!$B$2:$B$11</c:f>
              <c:numCache>
                <c:formatCode>_(* #,##0_);_(* \(#,##0\);_(* "-"??_);_(@_)</c:formatCode>
                <c:ptCount val="10"/>
                <c:pt idx="0">
                  <c:v>818000</c:v>
                </c:pt>
                <c:pt idx="1">
                  <c:v>50100</c:v>
                </c:pt>
                <c:pt idx="2">
                  <c:v>49800</c:v>
                </c:pt>
                <c:pt idx="3">
                  <c:v>37800</c:v>
                </c:pt>
                <c:pt idx="4">
                  <c:v>28000</c:v>
                </c:pt>
                <c:pt idx="5">
                  <c:v>20400</c:v>
                </c:pt>
                <c:pt idx="6">
                  <c:v>18400</c:v>
                </c:pt>
                <c:pt idx="7">
                  <c:v>9600</c:v>
                </c:pt>
                <c:pt idx="8">
                  <c:v>7900</c:v>
                </c:pt>
                <c:pt idx="9">
                  <c:v>3500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Số lượng niêm yết</c:v>
                </c:pt>
              </c:strCache>
            </c:strRef>
          </c:tx>
          <c:spPr>
            <a:solidFill>
              <a:srgbClr val="E68900"/>
            </a:solidFill>
          </c:spPr>
          <c:dLbls>
            <c:dLbl>
              <c:idx val="4"/>
              <c:layout>
                <c:manualLayout>
                  <c:x val="5.9796559861536435E-3"/>
                  <c:y val="0.1018518518518518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7.40740740740740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Sheet2!$A$2:$A$11</c:f>
              <c:strCache>
                <c:ptCount val="10"/>
                <c:pt idx="0">
                  <c:v>Hong Kong</c:v>
                </c:pt>
                <c:pt idx="1">
                  <c:v>Deutsche Boerse</c:v>
                </c:pt>
                <c:pt idx="2">
                  <c:v>Tel-Aviv</c:v>
                </c:pt>
                <c:pt idx="3">
                  <c:v>London SE</c:v>
                </c:pt>
                <c:pt idx="4">
                  <c:v>SIX Swiss</c:v>
                </c:pt>
                <c:pt idx="5">
                  <c:v>Taiwan</c:v>
                </c:pt>
                <c:pt idx="6">
                  <c:v>Korea</c:v>
                </c:pt>
                <c:pt idx="7">
                  <c:v>Thailand</c:v>
                </c:pt>
                <c:pt idx="8">
                  <c:v>Euronext</c:v>
                </c:pt>
                <c:pt idx="9">
                  <c:v>Bursa Malaysia</c:v>
                </c:pt>
              </c:strCache>
            </c:strRef>
          </c:cat>
          <c:val>
            <c:numRef>
              <c:f>Sheet2!$C$2:$C$11</c:f>
              <c:numCache>
                <c:formatCode>_(* #,##0_);_(* \(#,##0\);_(* "-"??_);_(@_)</c:formatCode>
                <c:ptCount val="10"/>
                <c:pt idx="0">
                  <c:v>6220</c:v>
                </c:pt>
                <c:pt idx="1">
                  <c:v>1614126</c:v>
                </c:pt>
                <c:pt idx="2">
                  <c:v>638</c:v>
                </c:pt>
                <c:pt idx="3">
                  <c:v>6189</c:v>
                </c:pt>
                <c:pt idx="4">
                  <c:v>31995</c:v>
                </c:pt>
                <c:pt idx="5">
                  <c:v>10602</c:v>
                </c:pt>
                <c:pt idx="6">
                  <c:v>2284</c:v>
                </c:pt>
                <c:pt idx="7">
                  <c:v>947</c:v>
                </c:pt>
                <c:pt idx="8">
                  <c:v>53242</c:v>
                </c:pt>
                <c:pt idx="9">
                  <c:v>503</c:v>
                </c:pt>
              </c:numCache>
            </c:numRef>
          </c:val>
        </c:ser>
        <c:axId val="81212544"/>
        <c:axId val="81214080"/>
      </c:barChart>
      <c:catAx>
        <c:axId val="812125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b="1" i="0" baseline="0"/>
            </a:pPr>
            <a:endParaRPr lang="en-US"/>
          </a:p>
        </c:txPr>
        <c:crossAx val="81214080"/>
        <c:crosses val="autoZero"/>
        <c:auto val="1"/>
        <c:lblAlgn val="ctr"/>
        <c:lblOffset val="100"/>
      </c:catAx>
      <c:valAx>
        <c:axId val="81214080"/>
        <c:scaling>
          <c:logBase val="5"/>
          <c:orientation val="minMax"/>
        </c:scaling>
        <c:delete val="1"/>
        <c:axPos val="l"/>
        <c:numFmt formatCode="_(* #,##0_);_(* \(#,##0\);_(* &quot;-&quot;??_);_(@_)" sourceLinked="1"/>
        <c:majorTickMark val="none"/>
        <c:tickLblPos val="none"/>
        <c:crossAx val="812125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38546-5FDD-4664-B7F1-8CD7A78D1EFE}" type="doc">
      <dgm:prSet loTypeId="urn:microsoft.com/office/officeart/2005/8/layout/vList2" loCatId="list" qsTypeId="urn:microsoft.com/office/officeart/2005/8/quickstyle/simple1" qsCatId="simple" csTypeId="urn:microsoft.com/office/officeart/2005/8/colors/accent1_5" csCatId="accent1" phldr="1"/>
      <dgm:spPr/>
    </dgm:pt>
    <dgm:pt modelId="{DE7A46B6-4C59-4346-9F9A-A0C5B28F1C03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khoán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Cổ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phiếu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Chỉ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số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, ETF</a:t>
          </a:r>
          <a:r>
            <a:rPr lang="en-US" sz="2000" b="1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VNM</a:t>
          </a:r>
          <a:r>
            <a:rPr lang="en-US" sz="2000" b="1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)  </a:t>
          </a:r>
        </a:p>
      </dgm:t>
    </dgm:pt>
    <dgm:pt modelId="{B5113309-302E-4F44-9B65-CF62FA54BAEA}" type="parTrans" cxnId="{BF806493-DA5A-417A-AD6A-D30D3D634B34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3F3771E-69BB-4D83-93E5-74C75FCA5E97}" type="sibTrans" cxnId="{BF806493-DA5A-417A-AD6A-D30D3D634B34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4645C45-4902-490E-A906-9CF9DDD026F8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Giá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CW: (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2000 VND</a:t>
          </a:r>
          <a:r>
            <a:rPr lang="en-US" sz="2000" b="1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) </a:t>
          </a:r>
          <a:endParaRPr lang="en-US" sz="2000" b="1" dirty="0">
            <a:solidFill>
              <a:srgbClr val="380070"/>
            </a:solidFill>
            <a:latin typeface="Arial" pitchFamily="34" charset="0"/>
            <a:cs typeface="Arial" pitchFamily="34" charset="0"/>
          </a:endParaRPr>
        </a:p>
      </dgm:t>
    </dgm:pt>
    <dgm:pt modelId="{C37FC634-8898-4955-8347-AEB41A7DF533}" type="parTrans" cxnId="{848D15B7-5960-4C95-9373-EAAB1959F55B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6F5F3E-EAC6-4DCD-A8CE-307968F50D25}" type="sibTrans" cxnId="{848D15B7-5960-4C95-9373-EAAB1959F55B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2B1B0F1-8328-44AF-980B-8819FB6E82B7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Giá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100.000 VND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68277A3-523B-45D5-9D33-3849FC6440C2}" type="parTrans" cxnId="{A7E28DCD-68B9-4E27-AEF9-AEF18C905FF6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017B65E-6ADA-4F42-8AF1-B8DF0CEF38D0}" type="sibTrans" cxnId="{A7E28DCD-68B9-4E27-AEF9-AEF18C905FF6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BB4AEEC-23AB-4BC4-8A08-E760746BFD64}">
      <dgm:prSet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Loại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Mua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Bán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</a:p>
      </dgm:t>
    </dgm:pt>
    <dgm:pt modelId="{88012761-D1A5-4348-9148-C384C984F5DC}" type="parTrans" cxnId="{A9DA420F-C8C8-45D6-8250-B8F5965315F3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A179759-58CD-40B6-A239-C84D8D4ABE23}" type="sibTrans" cxnId="{A9DA420F-C8C8-45D6-8250-B8F5965315F3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14EEC1B-9E72-4DC5-9F25-7FE911DD3A7F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Thời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hạn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(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Từ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3 - 24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tháng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 </a:t>
          </a:r>
          <a:r>
            <a:rPr lang="en-US" sz="20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tháng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ADC41E3-C299-442B-89A4-E1580EF64F31}" type="parTrans" cxnId="{5150DF8C-F190-46DE-BC58-83DCF2BBDD6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DA64766-F103-42AB-B227-5B084E76FDE1}" type="sibTrans" cxnId="{5150DF8C-F190-46DE-BC58-83DCF2BBDD61}">
      <dgm:prSet/>
      <dgm:spPr/>
      <dgm:t>
        <a:bodyPr/>
        <a:lstStyle/>
        <a:p>
          <a:endParaRPr lang="en-US" sz="20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573EDD2-66A2-45A0-A2B6-67E1BA5E3DAD}">
      <dgm:prSet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8.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châu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Âu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Mỹ</a:t>
          </a:r>
          <a:endParaRPr lang="en-US" sz="2000" b="1" dirty="0" smtClean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</dgm:t>
    </dgm:pt>
    <dgm:pt modelId="{F1B36922-A8BB-460D-9216-BB0750FF6DE5}" type="parTrans" cxnId="{2E5BF908-202A-41B9-852B-D85551EFB209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535FFEF9-DFA5-48DF-B5AB-242CAB4E611E}" type="sibTrans" cxnId="{2E5BF908-202A-41B9-852B-D85551EFB209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24010D83-ECB3-4EB8-A929-4216FD658C5E}">
      <dgm:prSet custT="1"/>
      <dgm:spPr>
        <a:noFill/>
        <a:ln>
          <a:solidFill>
            <a:srgbClr val="0652EA"/>
          </a:solidFill>
        </a:ln>
      </dgm:spPr>
      <dgm:t>
        <a:bodyPr/>
        <a:lstStyle/>
        <a:p>
          <a:endParaRPr lang="en-US" sz="20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Phương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thức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thanh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toán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b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Chuyển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giao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khoán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Thanh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toán</a:t>
          </a:r>
          <a:r>
            <a:rPr lang="en-US" sz="2000" b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tiền</a:t>
          </a:r>
          <a:endParaRPr lang="en-US" sz="2000" b="1" dirty="0" smtClean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  <a:p>
          <a:endParaRPr lang="en-US" sz="20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AB7982A-1B95-4960-A2C8-4C2278A48DBA}" type="parTrans" cxnId="{E4021574-DD57-4940-8634-A6DEA837654C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141861E7-265B-441B-A0B7-0702B842D579}" type="sibTrans" cxnId="{E4021574-DD57-4940-8634-A6DEA837654C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B056DC40-EBA1-48C4-AFE6-D0387D8C00BA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Ngày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đáo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hạn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03/04/2017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127C285-B6AD-4734-8EDA-9CA76576695B}" type="parTrans" cxnId="{2496987D-5881-4C39-8D1D-B5F652701CA0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D297D4A2-C51A-4D22-9A42-0FD0CFEFAF08}" type="sibTrans" cxnId="{2496987D-5881-4C39-8D1D-B5F652701CA0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CE4427B5-C93B-4631-89D1-72D6134A3E6E}">
      <dgm:prSet phldrT="[Text]" custT="1"/>
      <dgm:spPr>
        <a:noFill/>
        <a:ln>
          <a:solidFill>
            <a:srgbClr val="0652EA"/>
          </a:solidFill>
        </a:ln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4.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Tỷ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lệ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(1:1; 2:1…)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CB10D75-87AA-47FE-B696-92DC06C9B870}" type="parTrans" cxnId="{B7A8F8EB-B789-44BE-9501-4F45A4B6EE25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5D38E9A5-7B78-4A37-B711-AF3F9E14EA74}" type="sibTrans" cxnId="{B7A8F8EB-B789-44BE-9501-4F45A4B6EE25}">
      <dgm:prSet/>
      <dgm:spPr/>
      <dgm:t>
        <a:bodyPr/>
        <a:lstStyle/>
        <a:p>
          <a:endParaRPr lang="en-US" sz="2000">
            <a:latin typeface="Arial" pitchFamily="34" charset="0"/>
            <a:cs typeface="Arial" pitchFamily="34" charset="0"/>
          </a:endParaRPr>
        </a:p>
      </dgm:t>
    </dgm:pt>
    <dgm:pt modelId="{74915D29-D85B-4719-9ADB-83A79F2C28E8}" type="pres">
      <dgm:prSet presAssocID="{2B938546-5FDD-4664-B7F1-8CD7A78D1EFE}" presName="linear" presStyleCnt="0">
        <dgm:presLayoutVars>
          <dgm:animLvl val="lvl"/>
          <dgm:resizeHandles val="exact"/>
        </dgm:presLayoutVars>
      </dgm:prSet>
      <dgm:spPr/>
    </dgm:pt>
    <dgm:pt modelId="{AE64CD6D-DF27-48B0-8141-85E6012A7874}" type="pres">
      <dgm:prSet presAssocID="{DE7A46B6-4C59-4346-9F9A-A0C5B28F1C03}" presName="parentText" presStyleLbl="node1" presStyleIdx="0" presStyleCnt="9" custScaleX="149999" custLinFactNeighborX="-1166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7A05AD-133A-4223-9191-C25DAEB43546}" type="pres">
      <dgm:prSet presAssocID="{D3F3771E-69BB-4D83-93E5-74C75FCA5E97}" presName="spacer" presStyleCnt="0"/>
      <dgm:spPr/>
    </dgm:pt>
    <dgm:pt modelId="{9372D670-D4F1-4F28-BB5D-C8649D310027}" type="pres">
      <dgm:prSet presAssocID="{B4645C45-4902-490E-A906-9CF9DDD026F8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549979-3CDD-4F1D-A002-23F4B0413494}" type="pres">
      <dgm:prSet presAssocID="{606F5F3E-EAC6-4DCD-A8CE-307968F50D25}" presName="spacer" presStyleCnt="0"/>
      <dgm:spPr/>
    </dgm:pt>
    <dgm:pt modelId="{5F42E40B-D2E2-4D37-AE2C-9C6CBB6A22B1}" type="pres">
      <dgm:prSet presAssocID="{32B1B0F1-8328-44AF-980B-8819FB6E82B7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29052-890D-4456-BD92-7DA28B9807FC}" type="pres">
      <dgm:prSet presAssocID="{7017B65E-6ADA-4F42-8AF1-B8DF0CEF38D0}" presName="spacer" presStyleCnt="0"/>
      <dgm:spPr/>
    </dgm:pt>
    <dgm:pt modelId="{9A14CBC8-DCFC-41ED-A87F-00242B822EA1}" type="pres">
      <dgm:prSet presAssocID="{CE4427B5-C93B-4631-89D1-72D6134A3E6E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5DB85-69B1-444B-BD74-1306ED9E4EA2}" type="pres">
      <dgm:prSet presAssocID="{5D38E9A5-7B78-4A37-B711-AF3F9E14EA74}" presName="spacer" presStyleCnt="0"/>
      <dgm:spPr/>
    </dgm:pt>
    <dgm:pt modelId="{5BD3C43D-0DD3-4D0B-A841-87D1866BA470}" type="pres">
      <dgm:prSet presAssocID="{114EEC1B-9E72-4DC5-9F25-7FE911DD3A7F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BACF8-E25A-4071-8445-B6189A5F35B1}" type="pres">
      <dgm:prSet presAssocID="{5DA64766-F103-42AB-B227-5B084E76FDE1}" presName="spacer" presStyleCnt="0"/>
      <dgm:spPr/>
    </dgm:pt>
    <dgm:pt modelId="{F0E1BAA4-80BC-4B82-B4E4-4906587C32AD}" type="pres">
      <dgm:prSet presAssocID="{B056DC40-EBA1-48C4-AFE6-D0387D8C00BA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DD40B-55E8-452B-A27B-1431BDB371D9}" type="pres">
      <dgm:prSet presAssocID="{D297D4A2-C51A-4D22-9A42-0FD0CFEFAF08}" presName="spacer" presStyleCnt="0"/>
      <dgm:spPr/>
    </dgm:pt>
    <dgm:pt modelId="{D2D846A5-B20E-426F-A36B-9D7C4365F506}" type="pres">
      <dgm:prSet presAssocID="{ABB4AEEC-23AB-4BC4-8A08-E760746BFD64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E6B0B-9768-4133-B06E-22BEDB35950D}" type="pres">
      <dgm:prSet presAssocID="{DA179759-58CD-40B6-A239-C84D8D4ABE23}" presName="spacer" presStyleCnt="0"/>
      <dgm:spPr/>
    </dgm:pt>
    <dgm:pt modelId="{95EEE5B0-CAF2-4678-B782-0E1C7ECACBD3}" type="pres">
      <dgm:prSet presAssocID="{0573EDD2-66A2-45A0-A2B6-67E1BA5E3DAD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9D6E9B-1028-4F9D-9275-6F6D6CF581D8}" type="pres">
      <dgm:prSet presAssocID="{535FFEF9-DFA5-48DF-B5AB-242CAB4E611E}" presName="spacer" presStyleCnt="0"/>
      <dgm:spPr/>
    </dgm:pt>
    <dgm:pt modelId="{6FE5D6E5-A05B-4485-A907-DC9804AF1ED8}" type="pres">
      <dgm:prSet presAssocID="{24010D83-ECB3-4EB8-A929-4216FD658C5E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8D15B7-5960-4C95-9373-EAAB1959F55B}" srcId="{2B938546-5FDD-4664-B7F1-8CD7A78D1EFE}" destId="{B4645C45-4902-490E-A906-9CF9DDD026F8}" srcOrd="1" destOrd="0" parTransId="{C37FC634-8898-4955-8347-AEB41A7DF533}" sibTransId="{606F5F3E-EAC6-4DCD-A8CE-307968F50D25}"/>
    <dgm:cxn modelId="{2496987D-5881-4C39-8D1D-B5F652701CA0}" srcId="{2B938546-5FDD-4664-B7F1-8CD7A78D1EFE}" destId="{B056DC40-EBA1-48C4-AFE6-D0387D8C00BA}" srcOrd="5" destOrd="0" parTransId="{0127C285-B6AD-4734-8EDA-9CA76576695B}" sibTransId="{D297D4A2-C51A-4D22-9A42-0FD0CFEFAF08}"/>
    <dgm:cxn modelId="{92B666AF-5E89-4230-8C9D-35F0E202B260}" type="presOf" srcId="{24010D83-ECB3-4EB8-A929-4216FD658C5E}" destId="{6FE5D6E5-A05B-4485-A907-DC9804AF1ED8}" srcOrd="0" destOrd="0" presId="urn:microsoft.com/office/officeart/2005/8/layout/vList2"/>
    <dgm:cxn modelId="{A9DA420F-C8C8-45D6-8250-B8F5965315F3}" srcId="{2B938546-5FDD-4664-B7F1-8CD7A78D1EFE}" destId="{ABB4AEEC-23AB-4BC4-8A08-E760746BFD64}" srcOrd="6" destOrd="0" parTransId="{88012761-D1A5-4348-9148-C384C984F5DC}" sibTransId="{DA179759-58CD-40B6-A239-C84D8D4ABE23}"/>
    <dgm:cxn modelId="{1A097471-525D-47AB-8AF9-6C7B5F29BB2D}" type="presOf" srcId="{B4645C45-4902-490E-A906-9CF9DDD026F8}" destId="{9372D670-D4F1-4F28-BB5D-C8649D310027}" srcOrd="0" destOrd="0" presId="urn:microsoft.com/office/officeart/2005/8/layout/vList2"/>
    <dgm:cxn modelId="{524FE56B-D909-42FD-8C7B-514161A46919}" type="presOf" srcId="{114EEC1B-9E72-4DC5-9F25-7FE911DD3A7F}" destId="{5BD3C43D-0DD3-4D0B-A841-87D1866BA470}" srcOrd="0" destOrd="0" presId="urn:microsoft.com/office/officeart/2005/8/layout/vList2"/>
    <dgm:cxn modelId="{755AFD88-E58F-493F-AC58-59A6B4F107A3}" type="presOf" srcId="{ABB4AEEC-23AB-4BC4-8A08-E760746BFD64}" destId="{D2D846A5-B20E-426F-A36B-9D7C4365F506}" srcOrd="0" destOrd="0" presId="urn:microsoft.com/office/officeart/2005/8/layout/vList2"/>
    <dgm:cxn modelId="{2C9C181F-7C28-43C9-9018-CACD70ACEED0}" type="presOf" srcId="{32B1B0F1-8328-44AF-980B-8819FB6E82B7}" destId="{5F42E40B-D2E2-4D37-AE2C-9C6CBB6A22B1}" srcOrd="0" destOrd="0" presId="urn:microsoft.com/office/officeart/2005/8/layout/vList2"/>
    <dgm:cxn modelId="{B7A8F8EB-B789-44BE-9501-4F45A4B6EE25}" srcId="{2B938546-5FDD-4664-B7F1-8CD7A78D1EFE}" destId="{CE4427B5-C93B-4631-89D1-72D6134A3E6E}" srcOrd="3" destOrd="0" parTransId="{ECB10D75-87AA-47FE-B696-92DC06C9B870}" sibTransId="{5D38E9A5-7B78-4A37-B711-AF3F9E14EA74}"/>
    <dgm:cxn modelId="{6FE9901D-5AD1-495B-A937-7AE450C47B60}" type="presOf" srcId="{0573EDD2-66A2-45A0-A2B6-67E1BA5E3DAD}" destId="{95EEE5B0-CAF2-4678-B782-0E1C7ECACBD3}" srcOrd="0" destOrd="0" presId="urn:microsoft.com/office/officeart/2005/8/layout/vList2"/>
    <dgm:cxn modelId="{EBF4EB5F-364E-4236-AE8D-B06D5B0C8F34}" type="presOf" srcId="{2B938546-5FDD-4664-B7F1-8CD7A78D1EFE}" destId="{74915D29-D85B-4719-9ADB-83A79F2C28E8}" srcOrd="0" destOrd="0" presId="urn:microsoft.com/office/officeart/2005/8/layout/vList2"/>
    <dgm:cxn modelId="{5150DF8C-F190-46DE-BC58-83DCF2BBDD61}" srcId="{2B938546-5FDD-4664-B7F1-8CD7A78D1EFE}" destId="{114EEC1B-9E72-4DC5-9F25-7FE911DD3A7F}" srcOrd="4" destOrd="0" parTransId="{5ADC41E3-C299-442B-89A4-E1580EF64F31}" sibTransId="{5DA64766-F103-42AB-B227-5B084E76FDE1}"/>
    <dgm:cxn modelId="{A12B68B8-BC65-4F5D-9A35-D3E68E5881FF}" type="presOf" srcId="{B056DC40-EBA1-48C4-AFE6-D0387D8C00BA}" destId="{F0E1BAA4-80BC-4B82-B4E4-4906587C32AD}" srcOrd="0" destOrd="0" presId="urn:microsoft.com/office/officeart/2005/8/layout/vList2"/>
    <dgm:cxn modelId="{EB3FE6AA-5E66-49A2-8959-0379EBFC7C8B}" type="presOf" srcId="{DE7A46B6-4C59-4346-9F9A-A0C5B28F1C03}" destId="{AE64CD6D-DF27-48B0-8141-85E6012A7874}" srcOrd="0" destOrd="0" presId="urn:microsoft.com/office/officeart/2005/8/layout/vList2"/>
    <dgm:cxn modelId="{BF806493-DA5A-417A-AD6A-D30D3D634B34}" srcId="{2B938546-5FDD-4664-B7F1-8CD7A78D1EFE}" destId="{DE7A46B6-4C59-4346-9F9A-A0C5B28F1C03}" srcOrd="0" destOrd="0" parTransId="{B5113309-302E-4F44-9B65-CF62FA54BAEA}" sibTransId="{D3F3771E-69BB-4D83-93E5-74C75FCA5E97}"/>
    <dgm:cxn modelId="{A7E28DCD-68B9-4E27-AEF9-AEF18C905FF6}" srcId="{2B938546-5FDD-4664-B7F1-8CD7A78D1EFE}" destId="{32B1B0F1-8328-44AF-980B-8819FB6E82B7}" srcOrd="2" destOrd="0" parTransId="{F68277A3-523B-45D5-9D33-3849FC6440C2}" sibTransId="{7017B65E-6ADA-4F42-8AF1-B8DF0CEF38D0}"/>
    <dgm:cxn modelId="{E4021574-DD57-4940-8634-A6DEA837654C}" srcId="{2B938546-5FDD-4664-B7F1-8CD7A78D1EFE}" destId="{24010D83-ECB3-4EB8-A929-4216FD658C5E}" srcOrd="8" destOrd="0" parTransId="{1AB7982A-1B95-4960-A2C8-4C2278A48DBA}" sibTransId="{141861E7-265B-441B-A0B7-0702B842D579}"/>
    <dgm:cxn modelId="{1E863204-E2BA-436C-BC59-4D45ABDC0D77}" type="presOf" srcId="{CE4427B5-C93B-4631-89D1-72D6134A3E6E}" destId="{9A14CBC8-DCFC-41ED-A87F-00242B822EA1}" srcOrd="0" destOrd="0" presId="urn:microsoft.com/office/officeart/2005/8/layout/vList2"/>
    <dgm:cxn modelId="{2E5BF908-202A-41B9-852B-D85551EFB209}" srcId="{2B938546-5FDD-4664-B7F1-8CD7A78D1EFE}" destId="{0573EDD2-66A2-45A0-A2B6-67E1BA5E3DAD}" srcOrd="7" destOrd="0" parTransId="{F1B36922-A8BB-460D-9216-BB0750FF6DE5}" sibTransId="{535FFEF9-DFA5-48DF-B5AB-242CAB4E611E}"/>
    <dgm:cxn modelId="{C7708AFB-9BBB-4EE3-96F4-8387E76D54BE}" type="presParOf" srcId="{74915D29-D85B-4719-9ADB-83A79F2C28E8}" destId="{AE64CD6D-DF27-48B0-8141-85E6012A7874}" srcOrd="0" destOrd="0" presId="urn:microsoft.com/office/officeart/2005/8/layout/vList2"/>
    <dgm:cxn modelId="{5D0C9760-54DF-40E5-A70D-0C986EBCA88B}" type="presParOf" srcId="{74915D29-D85B-4719-9ADB-83A79F2C28E8}" destId="{377A05AD-133A-4223-9191-C25DAEB43546}" srcOrd="1" destOrd="0" presId="urn:microsoft.com/office/officeart/2005/8/layout/vList2"/>
    <dgm:cxn modelId="{5422D980-A45E-408D-9DBA-CDB16C21806A}" type="presParOf" srcId="{74915D29-D85B-4719-9ADB-83A79F2C28E8}" destId="{9372D670-D4F1-4F28-BB5D-C8649D310027}" srcOrd="2" destOrd="0" presId="urn:microsoft.com/office/officeart/2005/8/layout/vList2"/>
    <dgm:cxn modelId="{CB8D3200-3A8A-4EAD-90D9-9EAC1B20BD9E}" type="presParOf" srcId="{74915D29-D85B-4719-9ADB-83A79F2C28E8}" destId="{33549979-3CDD-4F1D-A002-23F4B0413494}" srcOrd="3" destOrd="0" presId="urn:microsoft.com/office/officeart/2005/8/layout/vList2"/>
    <dgm:cxn modelId="{3D05D12C-88AB-4A54-B596-45B502C29690}" type="presParOf" srcId="{74915D29-D85B-4719-9ADB-83A79F2C28E8}" destId="{5F42E40B-D2E2-4D37-AE2C-9C6CBB6A22B1}" srcOrd="4" destOrd="0" presId="urn:microsoft.com/office/officeart/2005/8/layout/vList2"/>
    <dgm:cxn modelId="{2E434133-96C5-4064-AD10-7A792A154D9F}" type="presParOf" srcId="{74915D29-D85B-4719-9ADB-83A79F2C28E8}" destId="{97C29052-890D-4456-BD92-7DA28B9807FC}" srcOrd="5" destOrd="0" presId="urn:microsoft.com/office/officeart/2005/8/layout/vList2"/>
    <dgm:cxn modelId="{A871B18A-E4F6-4DEB-AF12-F8F541F28921}" type="presParOf" srcId="{74915D29-D85B-4719-9ADB-83A79F2C28E8}" destId="{9A14CBC8-DCFC-41ED-A87F-00242B822EA1}" srcOrd="6" destOrd="0" presId="urn:microsoft.com/office/officeart/2005/8/layout/vList2"/>
    <dgm:cxn modelId="{31673CB0-3878-480B-84E9-60089FD9DACA}" type="presParOf" srcId="{74915D29-D85B-4719-9ADB-83A79F2C28E8}" destId="{4A75DB85-69B1-444B-BD74-1306ED9E4EA2}" srcOrd="7" destOrd="0" presId="urn:microsoft.com/office/officeart/2005/8/layout/vList2"/>
    <dgm:cxn modelId="{8C42434F-C606-4FFF-8659-5BEB323FE14C}" type="presParOf" srcId="{74915D29-D85B-4719-9ADB-83A79F2C28E8}" destId="{5BD3C43D-0DD3-4D0B-A841-87D1866BA470}" srcOrd="8" destOrd="0" presId="urn:microsoft.com/office/officeart/2005/8/layout/vList2"/>
    <dgm:cxn modelId="{C5DE0284-4CF4-4EBB-A788-E6DA7B232DBF}" type="presParOf" srcId="{74915D29-D85B-4719-9ADB-83A79F2C28E8}" destId="{E2DBACF8-E25A-4071-8445-B6189A5F35B1}" srcOrd="9" destOrd="0" presId="urn:microsoft.com/office/officeart/2005/8/layout/vList2"/>
    <dgm:cxn modelId="{0FCF03F9-F878-4C0A-94DC-2F967CC3382F}" type="presParOf" srcId="{74915D29-D85B-4719-9ADB-83A79F2C28E8}" destId="{F0E1BAA4-80BC-4B82-B4E4-4906587C32AD}" srcOrd="10" destOrd="0" presId="urn:microsoft.com/office/officeart/2005/8/layout/vList2"/>
    <dgm:cxn modelId="{4892079B-3CD7-431F-A7FC-64409AFE1321}" type="presParOf" srcId="{74915D29-D85B-4719-9ADB-83A79F2C28E8}" destId="{1BEDD40B-55E8-452B-A27B-1431BDB371D9}" srcOrd="11" destOrd="0" presId="urn:microsoft.com/office/officeart/2005/8/layout/vList2"/>
    <dgm:cxn modelId="{790D00F3-9F6F-43F9-8D4D-9D56D94C6561}" type="presParOf" srcId="{74915D29-D85B-4719-9ADB-83A79F2C28E8}" destId="{D2D846A5-B20E-426F-A36B-9D7C4365F506}" srcOrd="12" destOrd="0" presId="urn:microsoft.com/office/officeart/2005/8/layout/vList2"/>
    <dgm:cxn modelId="{45F1CF31-90E7-46E1-ABC8-A1978845EEF4}" type="presParOf" srcId="{74915D29-D85B-4719-9ADB-83A79F2C28E8}" destId="{37DE6B0B-9768-4133-B06E-22BEDB35950D}" srcOrd="13" destOrd="0" presId="urn:microsoft.com/office/officeart/2005/8/layout/vList2"/>
    <dgm:cxn modelId="{7D47DC57-0E22-42AD-8F7A-98A70648C727}" type="presParOf" srcId="{74915D29-D85B-4719-9ADB-83A79F2C28E8}" destId="{95EEE5B0-CAF2-4678-B782-0E1C7ECACBD3}" srcOrd="14" destOrd="0" presId="urn:microsoft.com/office/officeart/2005/8/layout/vList2"/>
    <dgm:cxn modelId="{BDD94B63-452B-46F2-A74C-528CA27C1D05}" type="presParOf" srcId="{74915D29-D85B-4719-9ADB-83A79F2C28E8}" destId="{459D6E9B-1028-4F9D-9275-6F6D6CF581D8}" srcOrd="15" destOrd="0" presId="urn:microsoft.com/office/officeart/2005/8/layout/vList2"/>
    <dgm:cxn modelId="{77E5B2DF-37C0-4437-A7DC-94A3FD18DA5C}" type="presParOf" srcId="{74915D29-D85B-4719-9ADB-83A79F2C28E8}" destId="{6FE5D6E5-A05B-4485-A907-DC9804AF1ED8}" srcOrd="16" destOrd="0" presId="urn:microsoft.com/office/officeart/2005/8/layout/vList2"/>
  </dgm:cxnLst>
  <dgm:bg/>
  <dgm:whole>
    <a:ln w="9525" cap="flat" cmpd="sng" algn="ctr">
      <a:solidFill>
        <a:srgbClr val="0652EA"/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64CD6D-DF27-48B0-8141-85E6012A7874}">
      <dsp:nvSpPr>
        <dsp:cNvPr id="0" name=""/>
        <dsp:cNvSpPr/>
      </dsp:nvSpPr>
      <dsp:spPr>
        <a:xfrm>
          <a:off x="0" y="4612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khoán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Cổ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phiếu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Chỉ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số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, ETF</a:t>
          </a:r>
          <a:r>
            <a:rPr lang="en-US" sz="2000" b="1" kern="1200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VNM</a:t>
          </a:r>
          <a:r>
            <a:rPr lang="en-US" sz="2000" b="1" kern="1200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)  </a:t>
          </a:r>
        </a:p>
      </dsp:txBody>
      <dsp:txXfrm>
        <a:off x="0" y="4612"/>
        <a:ext cx="8382000" cy="570100"/>
      </dsp:txXfrm>
    </dsp:sp>
    <dsp:sp modelId="{9372D670-D4F1-4F28-BB5D-C8649D310027}">
      <dsp:nvSpPr>
        <dsp:cNvPr id="0" name=""/>
        <dsp:cNvSpPr/>
      </dsp:nvSpPr>
      <dsp:spPr>
        <a:xfrm>
          <a:off x="0" y="579897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Giá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CW: (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2000 VND</a:t>
          </a:r>
          <a:r>
            <a:rPr lang="en-US" sz="2000" b="1" kern="1200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) </a:t>
          </a:r>
          <a:endParaRPr lang="en-US" sz="2000" b="1" kern="1200" dirty="0">
            <a:solidFill>
              <a:srgbClr val="380070"/>
            </a:solidFill>
            <a:latin typeface="Arial" pitchFamily="34" charset="0"/>
            <a:cs typeface="Arial" pitchFamily="34" charset="0"/>
          </a:endParaRPr>
        </a:p>
      </dsp:txBody>
      <dsp:txXfrm>
        <a:off x="0" y="579897"/>
        <a:ext cx="8382000" cy="570100"/>
      </dsp:txXfrm>
    </dsp:sp>
    <dsp:sp modelId="{5F42E40B-D2E2-4D37-AE2C-9C6CBB6A22B1}">
      <dsp:nvSpPr>
        <dsp:cNvPr id="0" name=""/>
        <dsp:cNvSpPr/>
      </dsp:nvSpPr>
      <dsp:spPr>
        <a:xfrm>
          <a:off x="0" y="1155181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3.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Giá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100.000 VND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1155181"/>
        <a:ext cx="8382000" cy="570100"/>
      </dsp:txXfrm>
    </dsp:sp>
    <dsp:sp modelId="{9A14CBC8-DCFC-41ED-A87F-00242B822EA1}">
      <dsp:nvSpPr>
        <dsp:cNvPr id="0" name=""/>
        <dsp:cNvSpPr/>
      </dsp:nvSpPr>
      <dsp:spPr>
        <a:xfrm>
          <a:off x="0" y="1730465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Tỷ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lệ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(1:1; 2:1…)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1730465"/>
        <a:ext cx="8382000" cy="570100"/>
      </dsp:txXfrm>
    </dsp:sp>
    <dsp:sp modelId="{5BD3C43D-0DD3-4D0B-A841-87D1866BA470}">
      <dsp:nvSpPr>
        <dsp:cNvPr id="0" name=""/>
        <dsp:cNvSpPr/>
      </dsp:nvSpPr>
      <dsp:spPr>
        <a:xfrm>
          <a:off x="0" y="2305749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Thời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hạn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kern="1200" dirty="0" smtClean="0">
              <a:solidFill>
                <a:srgbClr val="380070"/>
              </a:solidFill>
              <a:latin typeface="Arial" pitchFamily="34" charset="0"/>
              <a:cs typeface="Arial" pitchFamily="34" charset="0"/>
            </a:rPr>
            <a:t>(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Từ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3 - 24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tháng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 </a:t>
          </a:r>
          <a:r>
            <a:rPr lang="en-US" sz="20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tháng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305749"/>
        <a:ext cx="8382000" cy="570100"/>
      </dsp:txXfrm>
    </dsp:sp>
    <dsp:sp modelId="{F0E1BAA4-80BC-4B82-B4E4-4906587C32AD}">
      <dsp:nvSpPr>
        <dsp:cNvPr id="0" name=""/>
        <dsp:cNvSpPr/>
      </dsp:nvSpPr>
      <dsp:spPr>
        <a:xfrm>
          <a:off x="0" y="2881034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Ngày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đáo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hạn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(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Vd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03/04/2017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2881034"/>
        <a:ext cx="8382000" cy="570100"/>
      </dsp:txXfrm>
    </dsp:sp>
    <dsp:sp modelId="{D2D846A5-B20E-426F-A36B-9D7C4365F506}">
      <dsp:nvSpPr>
        <dsp:cNvPr id="0" name=""/>
        <dsp:cNvSpPr/>
      </dsp:nvSpPr>
      <dsp:spPr>
        <a:xfrm>
          <a:off x="0" y="3456318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7.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Loại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Mua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Bán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</a:p>
      </dsp:txBody>
      <dsp:txXfrm>
        <a:off x="0" y="3456318"/>
        <a:ext cx="8382000" cy="570100"/>
      </dsp:txXfrm>
    </dsp:sp>
    <dsp:sp modelId="{95EEE5B0-CAF2-4678-B782-0E1C7ECACBD3}">
      <dsp:nvSpPr>
        <dsp:cNvPr id="0" name=""/>
        <dsp:cNvSpPr/>
      </dsp:nvSpPr>
      <dsp:spPr>
        <a:xfrm>
          <a:off x="0" y="4031602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8.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châu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Âu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Kiểu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Mỹ</a:t>
          </a:r>
          <a:endParaRPr lang="en-US" sz="2000" b="1" kern="1200" dirty="0" smtClean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</dsp:txBody>
      <dsp:txXfrm>
        <a:off x="0" y="4031602"/>
        <a:ext cx="8382000" cy="570100"/>
      </dsp:txXfrm>
    </dsp:sp>
    <dsp:sp modelId="{6FE5D6E5-A05B-4485-A907-DC9804AF1ED8}">
      <dsp:nvSpPr>
        <dsp:cNvPr id="0" name=""/>
        <dsp:cNvSpPr/>
      </dsp:nvSpPr>
      <dsp:spPr>
        <a:xfrm>
          <a:off x="0" y="4606886"/>
          <a:ext cx="8382000" cy="570100"/>
        </a:xfrm>
        <a:prstGeom prst="roundRect">
          <a:avLst/>
        </a:prstGeom>
        <a:noFill/>
        <a:ln w="25400" cap="flat" cmpd="sng" algn="ctr">
          <a:solidFill>
            <a:srgbClr val="0652EA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9.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Phương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thức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thanh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toán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thực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hiện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quyền</a:t>
          </a: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b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</a:b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Chuyển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giao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chứng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khoán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cơ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sở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/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Thanh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toán</a:t>
          </a:r>
          <a:r>
            <a:rPr lang="en-US" sz="2000" b="1" kern="1200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 smtClean="0">
              <a:solidFill>
                <a:schemeClr val="accent1"/>
              </a:solidFill>
              <a:latin typeface="Arial" pitchFamily="34" charset="0"/>
              <a:cs typeface="Arial" pitchFamily="34" charset="0"/>
            </a:rPr>
            <a:t>tiền</a:t>
          </a:r>
          <a:endParaRPr lang="en-US" sz="2000" b="1" kern="1200" dirty="0" smtClean="0">
            <a:solidFill>
              <a:schemeClr val="accent1"/>
            </a:solidFill>
            <a:latin typeface="Arial" pitchFamily="34" charset="0"/>
            <a:cs typeface="Arial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4606886"/>
        <a:ext cx="8382000" cy="570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4C5A1-152D-48B8-B727-05D3DA418758}" type="datetimeFigureOut">
              <a:rPr lang="en-US" smtClean="0"/>
              <a:pPr/>
              <a:t>01/03/17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30467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2AC3-328F-4D2C-8421-DB1F18A25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4866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8D5D5-0710-49E4-B892-526E45B78041}" type="datetimeFigureOut">
              <a:rPr lang="en-US" smtClean="0"/>
              <a:pPr/>
              <a:t>01/03/17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3E7D4-27AB-4E93-935B-952B1CDCE4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34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3E7D4-27AB-4E93-935B-952B1CDCE49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036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3E7D4-27AB-4E93-935B-952B1CDCE49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436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1" lang="ko-KR" altLang="en-US" dirty="0">
                <a:latin typeface="+mn-ea"/>
                <a:ea typeface="HY강M" pitchFamily="18" charset="-127"/>
              </a:rPr>
              <a:t>① </a:t>
            </a:r>
            <a:r>
              <a:rPr kumimoji="1" lang="en-US" altLang="ko-KR" dirty="0">
                <a:latin typeface="+mn-ea"/>
                <a:ea typeface="HY강M" pitchFamily="18" charset="-127"/>
              </a:rPr>
              <a:t>ELW </a:t>
            </a:r>
            <a:r>
              <a:rPr kumimoji="1" lang="ko-KR" altLang="en-US" dirty="0">
                <a:latin typeface="+mn-ea"/>
                <a:ea typeface="HY강M" pitchFamily="18" charset="-127"/>
              </a:rPr>
              <a:t>발행 및 거래소 상장</a:t>
            </a:r>
            <a:endParaRPr kumimoji="1" lang="en-US" altLang="ko-KR" sz="1000" dirty="0">
              <a:latin typeface="+mn-ea"/>
              <a:ea typeface="HY강M" pitchFamily="18" charset="-127"/>
            </a:endParaRPr>
          </a:p>
          <a:p>
            <a:pPr>
              <a:defRPr/>
            </a:pPr>
            <a:r>
              <a:rPr kumimoji="1" lang="ko-KR" altLang="en-US" dirty="0">
                <a:latin typeface="+mn-ea"/>
                <a:ea typeface="HY강M" pitchFamily="18" charset="-127"/>
              </a:rPr>
              <a:t>② </a:t>
            </a:r>
            <a:r>
              <a:rPr kumimoji="1" lang="en-US" altLang="ko-KR" dirty="0">
                <a:latin typeface="+mn-ea"/>
                <a:ea typeface="HY강M" pitchFamily="18" charset="-127"/>
              </a:rPr>
              <a:t>LP holds all listed shares, sells to investors and starts trading </a:t>
            </a:r>
            <a:r>
              <a:rPr kumimoji="1" lang="ko-KR" altLang="en-US" dirty="0">
                <a:latin typeface="+mn-ea"/>
                <a:ea typeface="HY강M" pitchFamily="18" charset="-127"/>
              </a:rPr>
              <a:t>상장된 물량 </a:t>
            </a:r>
            <a:r>
              <a:rPr kumimoji="1" lang="ko-KR" altLang="en-US" b="1" dirty="0">
                <a:solidFill>
                  <a:srgbClr val="0070C0"/>
                </a:solidFill>
                <a:latin typeface="+mn-ea"/>
                <a:ea typeface="HY강M" pitchFamily="18" charset="-127"/>
              </a:rPr>
              <a:t>전부를 </a:t>
            </a:r>
            <a:r>
              <a:rPr kumimoji="1" lang="en-US" altLang="ko-KR" b="1" dirty="0">
                <a:solidFill>
                  <a:srgbClr val="0070C0"/>
                </a:solidFill>
                <a:latin typeface="+mn-ea"/>
                <a:ea typeface="HY강M" pitchFamily="18" charset="-127"/>
              </a:rPr>
              <a:t>LP</a:t>
            </a:r>
            <a:r>
              <a:rPr kumimoji="1" lang="ko-KR" altLang="en-US" b="1" dirty="0">
                <a:solidFill>
                  <a:srgbClr val="0070C0"/>
                </a:solidFill>
                <a:latin typeface="+mn-ea"/>
                <a:ea typeface="HY강M" pitchFamily="18" charset="-127"/>
              </a:rPr>
              <a:t>가 보유</a:t>
            </a:r>
            <a:r>
              <a:rPr kumimoji="1" lang="en-US" altLang="ko-KR" dirty="0">
                <a:latin typeface="+mn-ea"/>
                <a:ea typeface="HY강M" pitchFamily="18" charset="-127"/>
              </a:rPr>
              <a:t>, </a:t>
            </a:r>
            <a:r>
              <a:rPr kumimoji="1" lang="ko-KR" altLang="en-US" dirty="0">
                <a:latin typeface="+mn-ea"/>
                <a:ea typeface="HY강M" pitchFamily="18" charset="-127"/>
              </a:rPr>
              <a:t>투자자에게 물량을 </a:t>
            </a:r>
            <a:r>
              <a:rPr kumimoji="1" lang="ko-KR" altLang="en-US" b="1" dirty="0">
                <a:solidFill>
                  <a:srgbClr val="0070C0"/>
                </a:solidFill>
                <a:latin typeface="+mn-ea"/>
                <a:ea typeface="HY강M" pitchFamily="18" charset="-127"/>
              </a:rPr>
              <a:t>매출</a:t>
            </a:r>
            <a:r>
              <a:rPr kumimoji="1" lang="en-US" altLang="ko-KR" dirty="0">
                <a:latin typeface="+mn-ea"/>
                <a:ea typeface="HY강M" pitchFamily="18" charset="-127"/>
              </a:rPr>
              <a:t>(</a:t>
            </a:r>
            <a:r>
              <a:rPr kumimoji="1" lang="ko-KR" altLang="en-US" dirty="0">
                <a:latin typeface="+mn-ea"/>
                <a:ea typeface="HY강M" pitchFamily="18" charset="-127"/>
              </a:rPr>
              <a:t>일반적인 매도</a:t>
            </a:r>
            <a:r>
              <a:rPr kumimoji="1" lang="en-US" altLang="ko-KR" dirty="0">
                <a:latin typeface="+mn-ea"/>
                <a:ea typeface="HY강M" pitchFamily="18" charset="-127"/>
              </a:rPr>
              <a:t>)</a:t>
            </a:r>
            <a:r>
              <a:rPr kumimoji="1" lang="ko-KR" altLang="en-US" b="1" dirty="0">
                <a:solidFill>
                  <a:srgbClr val="0070C0"/>
                </a:solidFill>
                <a:latin typeface="+mn-ea"/>
                <a:ea typeface="HY강M" pitchFamily="18" charset="-127"/>
              </a:rPr>
              <a:t>하여 거래 시작</a:t>
            </a:r>
            <a:endParaRPr kumimoji="1" lang="en-US" altLang="ko-KR" b="1" dirty="0">
              <a:solidFill>
                <a:srgbClr val="0070C0"/>
              </a:solidFill>
              <a:latin typeface="+mn-ea"/>
              <a:ea typeface="HY강M" pitchFamily="18" charset="-127"/>
            </a:endParaRPr>
          </a:p>
          <a:p>
            <a:pPr>
              <a:defRPr/>
            </a:pP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③ </a:t>
            </a:r>
            <a:r>
              <a:rPr lang="en-US" altLang="ko-KR" dirty="0">
                <a:solidFill>
                  <a:srgbClr val="000000"/>
                </a:solidFill>
                <a:latin typeface="맑은 고딕"/>
                <a:ea typeface="맑은 고딕"/>
              </a:rPr>
              <a:t>The amount of sales is re-traded between investors and LP  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매출된 물량을 다시 투자자와 </a:t>
            </a:r>
            <a:r>
              <a:rPr lang="en-US" altLang="ko-KR" dirty="0">
                <a:solidFill>
                  <a:srgbClr val="000000"/>
                </a:solidFill>
                <a:latin typeface="맑은 고딕"/>
                <a:ea typeface="맑은 고딕"/>
              </a:rPr>
              <a:t>LP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간 매매하며 유통</a:t>
            </a:r>
            <a:endParaRPr lang="en-US" altLang="ko-KR" sz="1000" dirty="0">
              <a:solidFill>
                <a:srgbClr val="000000"/>
              </a:solidFill>
              <a:latin typeface="맑은 고딕"/>
              <a:ea typeface="맑은 고딕"/>
            </a:endParaRPr>
          </a:p>
          <a:p>
            <a:pPr>
              <a:defRPr/>
            </a:pP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④ </a:t>
            </a:r>
            <a:r>
              <a:rPr lang="en-US" altLang="ko-KR" dirty="0">
                <a:solidFill>
                  <a:srgbClr val="000000"/>
                </a:solidFill>
                <a:latin typeface="맑은 고딕"/>
                <a:ea typeface="맑은 고딕"/>
              </a:rPr>
              <a:t>At the almost same time as sales and trading, LP performs separate hedging(risk-neutral) trading for the position.  LP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는 매출∙매매와 동시에 해당 포지션에 대해 </a:t>
            </a:r>
            <a:r>
              <a:rPr lang="ko-KR" altLang="en-US" b="1" dirty="0">
                <a:solidFill>
                  <a:srgbClr val="0070C0"/>
                </a:solidFill>
                <a:latin typeface="맑은 고딕"/>
                <a:ea typeface="맑은 고딕"/>
              </a:rPr>
              <a:t>별도의 헤지</a:t>
            </a:r>
            <a:r>
              <a:rPr lang="en-US" altLang="ko-KR" b="1" dirty="0">
                <a:solidFill>
                  <a:srgbClr val="0070C0"/>
                </a:solidFill>
                <a:latin typeface="맑은 고딕"/>
                <a:ea typeface="맑은 고딕"/>
              </a:rPr>
              <a:t>(</a:t>
            </a:r>
            <a:r>
              <a:rPr lang="ko-KR" altLang="en-US" b="1" dirty="0">
                <a:solidFill>
                  <a:srgbClr val="0070C0"/>
                </a:solidFill>
                <a:latin typeface="맑은 고딕"/>
                <a:ea typeface="맑은 고딕"/>
              </a:rPr>
              <a:t>위험중립</a:t>
            </a:r>
            <a:r>
              <a:rPr lang="en-US" altLang="ko-KR" b="1" dirty="0">
                <a:solidFill>
                  <a:srgbClr val="0070C0"/>
                </a:solidFill>
                <a:latin typeface="맑은 고딕"/>
                <a:ea typeface="맑은 고딕"/>
              </a:rPr>
              <a:t>)</a:t>
            </a:r>
            <a:r>
              <a:rPr lang="ko-KR" altLang="en-US" b="1" dirty="0">
                <a:solidFill>
                  <a:srgbClr val="0070C0"/>
                </a:solidFill>
                <a:latin typeface="맑은 고딕"/>
                <a:ea typeface="맑은 고딕"/>
              </a:rPr>
              <a:t>거래</a:t>
            </a:r>
            <a:r>
              <a:rPr lang="en-US" altLang="ko-KR" b="1" dirty="0">
                <a:solidFill>
                  <a:srgbClr val="0070C0"/>
                </a:solidFill>
                <a:latin typeface="맑은 고딕"/>
                <a:ea typeface="맑은 고딕"/>
              </a:rPr>
              <a:t> 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수행</a:t>
            </a:r>
            <a:endParaRPr lang="en-US" altLang="ko-KR" sz="1000" dirty="0">
              <a:solidFill>
                <a:srgbClr val="000000"/>
              </a:solidFill>
              <a:latin typeface="맑은 고딕"/>
              <a:ea typeface="맑은 고딕"/>
            </a:endParaRPr>
          </a:p>
          <a:p>
            <a:pPr>
              <a:defRPr/>
            </a:pP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⑤ </a:t>
            </a:r>
            <a:r>
              <a:rPr lang="en-US" altLang="ko-KR" dirty="0">
                <a:solidFill>
                  <a:srgbClr val="000000"/>
                </a:solidFill>
                <a:latin typeface="맑은 고딕"/>
                <a:ea typeface="맑은 고딕"/>
              </a:rPr>
              <a:t>the investors trades with investors other than LP 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투자자는 </a:t>
            </a:r>
            <a:r>
              <a:rPr lang="en-US" altLang="ko-KR" dirty="0">
                <a:solidFill>
                  <a:srgbClr val="000000"/>
                </a:solidFill>
                <a:latin typeface="맑은 고딕"/>
                <a:ea typeface="맑은 고딕"/>
              </a:rPr>
              <a:t>LP</a:t>
            </a:r>
            <a:r>
              <a:rPr lang="ko-KR" altLang="en-US" dirty="0">
                <a:solidFill>
                  <a:srgbClr val="000000"/>
                </a:solidFill>
                <a:latin typeface="맑은 고딕"/>
                <a:ea typeface="맑은 고딕"/>
              </a:rPr>
              <a:t>가 아닌 다른 투자자와도 매매</a:t>
            </a:r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18"/>
          <p:cNvSpPr>
            <a:spLocks noChangeArrowheads="1"/>
          </p:cNvSpPr>
          <p:nvPr userDrawn="1"/>
        </p:nvSpPr>
        <p:spPr bwMode="gray">
          <a:xfrm>
            <a:off x="0" y="0"/>
            <a:ext cx="9144000" cy="246888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C9900"/>
              </a:solidFill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0" y="2438400"/>
            <a:ext cx="9144000" cy="1752600"/>
          </a:xfrm>
          <a:prstGeom prst="rect">
            <a:avLst/>
          </a:prstGeom>
          <a:solidFill>
            <a:srgbClr val="372957"/>
          </a:solidFill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819400"/>
            <a:ext cx="7162800" cy="1143000"/>
          </a:xfrm>
        </p:spPr>
        <p:txBody>
          <a:bodyPr/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2209800" y="4495800"/>
            <a:ext cx="6719888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>
                <a:solidFill>
                  <a:srgbClr val="37295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9" name="Picture 18" descr="HOSE Logo w Name (WHITE PNG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42043" y="2712836"/>
            <a:ext cx="1005757" cy="1401964"/>
          </a:xfrm>
          <a:prstGeom prst="rect">
            <a:avLst/>
          </a:prstGeom>
        </p:spPr>
      </p:pic>
      <p:pic>
        <p:nvPicPr>
          <p:cNvPr id="21" name="Picture 20" descr="HOSE New Building (M-IMAGE)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365714" y="182880"/>
            <a:ext cx="4120687" cy="25603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80000"/>
              </a:srgbClr>
            </a:outerShdw>
          </a:effectLst>
        </p:spPr>
      </p:pic>
      <p:sp>
        <p:nvSpPr>
          <p:cNvPr id="25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9047" y="6477000"/>
            <a:ext cx="2133600" cy="307675"/>
          </a:xfrm>
          <a:prstGeom prst="rect">
            <a:avLst/>
          </a:prstGeom>
        </p:spPr>
        <p:txBody>
          <a:bodyPr/>
          <a:lstStyle>
            <a:lvl1pPr algn="r">
              <a:defRPr sz="1400">
                <a:effectLst/>
                <a:latin typeface="+mj-lt"/>
              </a:defRPr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8270B-06CB-493C-BD77-9E097B5F99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31838"/>
            <a:ext cx="2057400" cy="5567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31838"/>
            <a:ext cx="6019800" cy="5567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1E7D-3189-40B1-BADD-16F2075B6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5" y="731838"/>
            <a:ext cx="7800975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19225"/>
            <a:ext cx="8229600" cy="48799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4770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4CCB941-A8F9-4F13-8017-37E04AC7E5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9225"/>
            <a:ext cx="8382000" cy="4879975"/>
          </a:xfrm>
        </p:spPr>
        <p:txBody>
          <a:bodyPr/>
          <a:lstStyle>
            <a:lvl1pPr>
              <a:buClr>
                <a:srgbClr val="CC9900"/>
              </a:buClr>
              <a:buFont typeface="Calibri" pitchFamily="34" charset="0"/>
              <a:buChar char="●"/>
              <a:defRPr sz="2400">
                <a:solidFill>
                  <a:srgbClr val="372957"/>
                </a:solidFill>
              </a:defRPr>
            </a:lvl1pPr>
            <a:lvl2pPr marL="635000" indent="-285750">
              <a:buClr>
                <a:srgbClr val="CC9900"/>
              </a:buClr>
              <a:buFont typeface="Courier New" pitchFamily="49" charset="0"/>
              <a:buChar char="o"/>
              <a:defRPr sz="2000">
                <a:solidFill>
                  <a:srgbClr val="372957"/>
                </a:solidFill>
              </a:defRPr>
            </a:lvl2pPr>
            <a:lvl3pPr marL="860425" indent="-228600">
              <a:buClr>
                <a:srgbClr val="CC9900"/>
              </a:buClr>
              <a:buFont typeface="Courier New" pitchFamily="49" charset="0"/>
              <a:buChar char="o"/>
              <a:defRPr sz="1800">
                <a:solidFill>
                  <a:srgbClr val="372957"/>
                </a:solidFill>
              </a:defRPr>
            </a:lvl3pPr>
            <a:lvl4pPr marL="1089025" indent="-228600">
              <a:buClr>
                <a:srgbClr val="CC9900"/>
              </a:buClr>
              <a:buFont typeface="Courier New" pitchFamily="49" charset="0"/>
              <a:buChar char="o"/>
              <a:defRPr sz="1600">
                <a:solidFill>
                  <a:srgbClr val="372957"/>
                </a:solidFill>
              </a:defRPr>
            </a:lvl4pPr>
            <a:lvl5pPr marL="1317625" indent="-228600">
              <a:buClr>
                <a:srgbClr val="CC9900"/>
              </a:buClr>
              <a:buFont typeface="Courier New" pitchFamily="49" charset="0"/>
              <a:buChar char="o"/>
              <a:defRPr sz="1400">
                <a:solidFill>
                  <a:srgbClr val="372957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A1FC0E1B-B796-4654-B5AE-633654ADE66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719047" y="6536878"/>
            <a:ext cx="2133600" cy="307675"/>
          </a:xfrm>
          <a:prstGeom prst="rect">
            <a:avLst/>
          </a:prstGeom>
        </p:spPr>
        <p:txBody>
          <a:bodyPr/>
          <a:lstStyle>
            <a:lvl1pPr algn="r">
              <a:defRPr sz="1200">
                <a:effectLst/>
                <a:latin typeface="+mj-lt"/>
              </a:defRPr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DDC55-E6A7-4ACD-B971-EA830C7EAF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9225"/>
            <a:ext cx="4038600" cy="4879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600CD-B0BA-4042-ADCF-C1B849C2B7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85C77-A628-46B2-AC1E-99351506BB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5D141-2B93-4DBC-B19A-D459A3B4C5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A8294-91E4-4E0A-A155-CE73549C4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2D190-5038-49BE-9515-AD3A8B8F63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477000"/>
            <a:ext cx="2895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C0D50-BA9E-4E56-8A74-196406576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1"/>
          <p:cNvSpPr>
            <a:spLocks noChangeArrowheads="1"/>
          </p:cNvSpPr>
          <p:nvPr/>
        </p:nvSpPr>
        <p:spPr bwMode="gray">
          <a:xfrm>
            <a:off x="0" y="0"/>
            <a:ext cx="9144000" cy="822960"/>
          </a:xfrm>
          <a:prstGeom prst="rect">
            <a:avLst/>
          </a:prstGeom>
          <a:solidFill>
            <a:srgbClr val="372957"/>
          </a:solidFill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6477000"/>
            <a:ext cx="9144000" cy="381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9225"/>
            <a:ext cx="8382000" cy="487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537325"/>
            <a:ext cx="1524000" cy="32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/>
                <a:latin typeface="+mj-lt"/>
              </a:defRPr>
            </a:lvl1pPr>
          </a:lstStyle>
          <a:p>
            <a:fld id="{D551E7D5-98CF-45AB-8A82-E5C0A52BB4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33401" y="1222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14" name="Picture 13" descr="HOSE Logo w Name (WHITE PNG)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6200" y="152400"/>
            <a:ext cx="426389" cy="5943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47800" y="2819400"/>
            <a:ext cx="7620000" cy="1143000"/>
          </a:xfrm>
        </p:spPr>
        <p:txBody>
          <a:bodyPr/>
          <a:lstStyle/>
          <a:p>
            <a:r>
              <a:rPr lang="en-US" sz="3500" b="1" smtClean="0">
                <a:latin typeface="Arial" pitchFamily="34" charset="0"/>
                <a:cs typeface="Arial" pitchFamily="34" charset="0"/>
              </a:rPr>
              <a:t>CHỨNG QUYỀN CÓ BẢO ĐẢM</a:t>
            </a:r>
            <a:br>
              <a:rPr lang="en-US" sz="3500" b="1" smtClean="0">
                <a:latin typeface="Arial" pitchFamily="34" charset="0"/>
                <a:cs typeface="Arial" pitchFamily="34" charset="0"/>
              </a:rPr>
            </a:br>
            <a:r>
              <a:rPr lang="en-US" sz="3500" b="1" smtClean="0">
                <a:latin typeface="Arial" pitchFamily="34" charset="0"/>
                <a:cs typeface="Arial" pitchFamily="34" charset="0"/>
              </a:rPr>
              <a:t>(Covered Warrant)</a:t>
            </a:r>
            <a:endParaRPr lang="en-US" sz="35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tin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431123461"/>
              </p:ext>
            </p:extLst>
          </p:nvPr>
        </p:nvGraphicFramePr>
        <p:xfrm>
          <a:off x="457200" y="1066800"/>
          <a:ext cx="8382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6018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err="1" smtClean="0">
                <a:latin typeface="Arial" panose="020B0604020202020204" pitchFamily="34" charset="0"/>
                <a:cs typeface="Arial" panose="020B0604020202020204" pitchFamily="34" charset="0"/>
              </a:rPr>
              <a:t>Chứng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err="1" smtClean="0">
                <a:latin typeface="Arial" panose="020B0604020202020204" pitchFamily="34" charset="0"/>
                <a:cs typeface="Arial" panose="020B0604020202020204" pitchFamily="34" charset="0"/>
              </a:rPr>
              <a:t>khoán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err="1" smtClean="0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err="1" smtClean="0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743200" y="1371600"/>
            <a:ext cx="5562600" cy="3124200"/>
            <a:chOff x="2209800" y="1371600"/>
            <a:chExt cx="5562600" cy="3124200"/>
          </a:xfrm>
        </p:grpSpPr>
        <p:sp>
          <p:nvSpPr>
            <p:cNvPr id="18" name="Rounded Rectangle 17"/>
            <p:cNvSpPr/>
            <p:nvPr/>
          </p:nvSpPr>
          <p:spPr>
            <a:xfrm>
              <a:off x="4876800" y="1371600"/>
              <a:ext cx="28956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Cổ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phiếu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(VNM, REE, SSI…) </a:t>
              </a:r>
              <a:endPara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876800" y="2438400"/>
              <a:ext cx="2895600" cy="7620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Chỉ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số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thị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trường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(VN-Index, VN30….)</a:t>
              </a:r>
              <a:endPara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876800" y="3810000"/>
              <a:ext cx="2895600" cy="685800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ETF</a:t>
              </a:r>
              <a:endPara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209800" y="2286000"/>
              <a:ext cx="1600200" cy="1066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Chứng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khoán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cơ</a:t>
              </a:r>
              <a:r>
                <a:rPr lang="en-US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sở</a:t>
              </a:r>
              <a:endPara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9" name="Elbow Connector 28"/>
            <p:cNvCxnSpPr>
              <a:stCxn id="25" idx="3"/>
              <a:endCxn id="18" idx="1"/>
            </p:cNvCxnSpPr>
            <p:nvPr/>
          </p:nvCxnSpPr>
          <p:spPr>
            <a:xfrm flipV="1">
              <a:off x="3810000" y="1714500"/>
              <a:ext cx="1066800" cy="110490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Elbow Connector 30"/>
            <p:cNvCxnSpPr>
              <a:stCxn id="25" idx="3"/>
              <a:endCxn id="22" idx="1"/>
            </p:cNvCxnSpPr>
            <p:nvPr/>
          </p:nvCxnSpPr>
          <p:spPr>
            <a:xfrm>
              <a:off x="3810000" y="2819400"/>
              <a:ext cx="1066800" cy="1270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Elbow Connector 33"/>
            <p:cNvCxnSpPr>
              <a:stCxn id="25" idx="3"/>
              <a:endCxn id="24" idx="1"/>
            </p:cNvCxnSpPr>
            <p:nvPr/>
          </p:nvCxnSpPr>
          <p:spPr>
            <a:xfrm>
              <a:off x="3810000" y="2819400"/>
              <a:ext cx="1066800" cy="133350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Diamond 34"/>
          <p:cNvSpPr/>
          <p:nvPr/>
        </p:nvSpPr>
        <p:spPr>
          <a:xfrm>
            <a:off x="228600" y="2133600"/>
            <a:ext cx="1219200" cy="1371600"/>
          </a:xfrm>
          <a:prstGeom prst="diamond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CW</a:t>
            </a:r>
            <a:endParaRPr lang="en-US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1676400" y="2667000"/>
            <a:ext cx="8382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13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. Loại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quyền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직사각형 21"/>
          <p:cNvSpPr/>
          <p:nvPr/>
        </p:nvSpPr>
        <p:spPr>
          <a:xfrm>
            <a:off x="468313" y="1989138"/>
            <a:ext cx="4032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“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Quyền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chemeClr val="accent1"/>
                </a:solidFill>
                <a:latin typeface="Arial" pitchFamily="34" charset="0"/>
                <a:ea typeface="맑은 고딕"/>
                <a:cs typeface="Arial" pitchFamily="34" charset="0"/>
              </a:rPr>
              <a:t>mua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chứng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khoán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cơ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sở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trong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tương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lai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”</a:t>
            </a:r>
            <a:endParaRPr lang="en-US" altLang="ko-KR" kern="0" dirty="0">
              <a:solidFill>
                <a:srgbClr val="333333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7" name="직사각형 22"/>
          <p:cNvSpPr/>
          <p:nvPr/>
        </p:nvSpPr>
        <p:spPr>
          <a:xfrm>
            <a:off x="4856163" y="1989138"/>
            <a:ext cx="3963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“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Quyền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rgbClr val="EA8B00"/>
                </a:solidFill>
                <a:latin typeface="Arial" pitchFamily="34" charset="0"/>
                <a:ea typeface="맑은 고딕"/>
                <a:cs typeface="Arial" pitchFamily="34" charset="0"/>
              </a:rPr>
              <a:t>bán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chứng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khoán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cơ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sở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trong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tương</a:t>
            </a:r>
            <a:r>
              <a:rPr lang="en-US" altLang="ko-KR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lai</a:t>
            </a:r>
            <a:endParaRPr lang="en-US" altLang="ko-KR" kern="0" dirty="0">
              <a:solidFill>
                <a:srgbClr val="333333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8" name="직사각형 26"/>
          <p:cNvSpPr>
            <a:spLocks noChangeArrowheads="1"/>
          </p:cNvSpPr>
          <p:nvPr/>
        </p:nvSpPr>
        <p:spPr bwMode="auto">
          <a:xfrm>
            <a:off x="468313" y="1989138"/>
            <a:ext cx="4032250" cy="4176712"/>
          </a:xfrm>
          <a:prstGeom prst="rect">
            <a:avLst/>
          </a:prstGeom>
          <a:noFill/>
          <a:ln w="19050" algn="ctr">
            <a:solidFill>
              <a:srgbClr val="0070C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" name="직사각형 33"/>
          <p:cNvSpPr>
            <a:spLocks noChangeArrowheads="1"/>
          </p:cNvSpPr>
          <p:nvPr/>
        </p:nvSpPr>
        <p:spPr bwMode="auto">
          <a:xfrm>
            <a:off x="4787900" y="1989138"/>
            <a:ext cx="4032250" cy="4176712"/>
          </a:xfrm>
          <a:prstGeom prst="rect">
            <a:avLst/>
          </a:prstGeom>
          <a:noFill/>
          <a:ln w="19050" algn="ctr">
            <a:solidFill>
              <a:srgbClr val="0070C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794000"/>
            <a:ext cx="3751263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 b="14198"/>
          <a:stretch>
            <a:fillRect/>
          </a:stretch>
        </p:blipFill>
        <p:spPr bwMode="auto">
          <a:xfrm>
            <a:off x="4941888" y="3049588"/>
            <a:ext cx="36195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직사각형 17"/>
          <p:cNvSpPr>
            <a:spLocks noGrp="1"/>
          </p:cNvSpPr>
          <p:nvPr>
            <p:ph idx="1"/>
          </p:nvPr>
        </p:nvSpPr>
        <p:spPr>
          <a:xfrm>
            <a:off x="381000" y="1419225"/>
            <a:ext cx="838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 eaLnBrk="0" hangingPunct="0">
              <a:spcBef>
                <a:spcPct val="7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Chứng</a:t>
            </a:r>
            <a:r>
              <a:rPr lang="en-US" altLang="ko-KR" sz="2200" b="1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quyền</a:t>
            </a:r>
            <a:r>
              <a:rPr lang="en-US" altLang="ko-KR" sz="2200" b="1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mua</a:t>
            </a:r>
            <a:endParaRPr lang="en-US" altLang="ko-KR" sz="2200" b="1" kern="0" dirty="0">
              <a:solidFill>
                <a:srgbClr val="333333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13" name="직사각형 20"/>
          <p:cNvSpPr/>
          <p:nvPr/>
        </p:nvSpPr>
        <p:spPr>
          <a:xfrm>
            <a:off x="4788024" y="1412776"/>
            <a:ext cx="32891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eaLnBrk="0" hangingPunct="0">
              <a:spcBef>
                <a:spcPct val="7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Chứng</a:t>
            </a:r>
            <a:r>
              <a:rPr lang="en-US" altLang="ko-KR" sz="2200" b="1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quyền</a:t>
            </a:r>
            <a:r>
              <a:rPr lang="en-US" altLang="ko-KR" sz="2200" b="1" kern="0" dirty="0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 </a:t>
            </a:r>
            <a:r>
              <a:rPr lang="en-US" altLang="ko-KR" sz="2200" b="1" kern="0" dirty="0" err="1" smtClean="0">
                <a:solidFill>
                  <a:srgbClr val="333333"/>
                </a:solidFill>
                <a:latin typeface="Arial" pitchFamily="34" charset="0"/>
                <a:ea typeface="맑은 고딕"/>
                <a:cs typeface="Arial" pitchFamily="34" charset="0"/>
              </a:rPr>
              <a:t>bán</a:t>
            </a:r>
            <a:endParaRPr lang="en-US" altLang="ko-KR" sz="2200" b="1" kern="0" dirty="0">
              <a:solidFill>
                <a:srgbClr val="333333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52630" y="3293451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b="1" smtClean="0">
                <a:latin typeface="Arial" pitchFamily="34" charset="0"/>
                <a:cs typeface="Arial" pitchFamily="34" charset="0"/>
              </a:rPr>
              <a:t>Lỗ</a:t>
            </a:r>
            <a:endParaRPr lang="ko-KR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88734" y="3268330"/>
            <a:ext cx="7116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b="1" smtClean="0">
                <a:latin typeface="Arial" pitchFamily="34" charset="0"/>
                <a:cs typeface="Arial" pitchFamily="34" charset="0"/>
              </a:rPr>
              <a:t>Lãi</a:t>
            </a:r>
            <a:endParaRPr lang="ko-KR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6011" y="3284984"/>
            <a:ext cx="46591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100" spc="-150" dirty="0" smtClean="0">
                <a:latin typeface="Arial" pitchFamily="34" charset="0"/>
                <a:cs typeface="Arial" pitchFamily="34" charset="0"/>
              </a:rPr>
              <a:t>P/L</a:t>
            </a:r>
            <a:endParaRPr lang="ko-KR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47800" y="4246489"/>
            <a:ext cx="125199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hiện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3608" y="5373216"/>
            <a:ext cx="122413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Lỗ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Phí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mua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quyền</a:t>
            </a:r>
            <a:endParaRPr lang="ko-KR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94826" y="5281463"/>
            <a:ext cx="73701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hòa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vốn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31840" y="4952201"/>
            <a:ext cx="10081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khoán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cơ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sở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53230" y="3246844"/>
            <a:ext cx="5760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latin typeface="Arial" pitchFamily="34" charset="0"/>
                <a:cs typeface="Arial" pitchFamily="34" charset="0"/>
              </a:rPr>
              <a:t>Lỗ</a:t>
            </a:r>
            <a:endParaRPr lang="ko-KR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32512" y="3255311"/>
            <a:ext cx="71169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b="1" dirty="0" err="1" smtClean="0">
                <a:latin typeface="Arial" pitchFamily="34" charset="0"/>
                <a:cs typeface="Arial" pitchFamily="34" charset="0"/>
              </a:rPr>
              <a:t>Lãi</a:t>
            </a:r>
            <a:endParaRPr lang="ko-KR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15106" y="3332892"/>
            <a:ext cx="46591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100" spc="-150" dirty="0" smtClean="0">
                <a:latin typeface="Arial" pitchFamily="34" charset="0"/>
                <a:cs typeface="Arial" pitchFamily="34" charset="0"/>
              </a:rPr>
              <a:t>P/L</a:t>
            </a:r>
            <a:endParaRPr lang="ko-KR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36296" y="5301208"/>
            <a:ext cx="122413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Lỗ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tối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đa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phí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mua</a:t>
            </a:r>
            <a:r>
              <a:rPr lang="en-US" altLang="ko-KR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100" dirty="0" err="1" smtClean="0">
                <a:latin typeface="Arial" pitchFamily="34" charset="0"/>
                <a:cs typeface="Arial" pitchFamily="34" charset="0"/>
              </a:rPr>
              <a:t>quyền</a:t>
            </a:r>
            <a:endParaRPr lang="ko-KR" alt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65304" y="5334000"/>
            <a:ext cx="71169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Điểm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hòa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vốn</a:t>
            </a:r>
            <a:endParaRPr lang="ko-KR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32240" y="4221088"/>
            <a:ext cx="13449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hiện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36096" y="4906780"/>
            <a:ext cx="88850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1200" dirty="0" smtClean="0">
                <a:latin typeface="Arial" pitchFamily="34" charset="0"/>
                <a:cs typeface="Arial" pitchFamily="34" charset="0"/>
              </a:rPr>
              <a:t> CKCS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15200" y="6200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0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610599" cy="563562"/>
          </a:xfrm>
        </p:spPr>
        <p:txBody>
          <a:bodyPr/>
          <a:lstStyle/>
          <a:p>
            <a:r>
              <a:rPr lang="en-US" b="1">
                <a:latin typeface="Arial" pitchFamily="34" charset="0"/>
                <a:cs typeface="Arial" pitchFamily="34" charset="0"/>
              </a:rPr>
              <a:t>3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Kiểu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quyền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3837" y="1143000"/>
            <a:ext cx="8839199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err="1" smtClean="0">
                <a:solidFill>
                  <a:srgbClr val="C00000"/>
                </a:solidFill>
              </a:rPr>
              <a:t>Kiểu</a:t>
            </a:r>
            <a:r>
              <a:rPr lang="en-US" sz="2000" b="1" smtClean="0">
                <a:solidFill>
                  <a:srgbClr val="C00000"/>
                </a:solidFill>
              </a:rPr>
              <a:t> </a:t>
            </a:r>
            <a:r>
              <a:rPr lang="en-US" sz="2000" b="1" err="1" smtClean="0">
                <a:solidFill>
                  <a:srgbClr val="C00000"/>
                </a:solidFill>
              </a:rPr>
              <a:t>Châu</a:t>
            </a:r>
            <a:r>
              <a:rPr lang="en-US" sz="2000" b="1" smtClean="0">
                <a:solidFill>
                  <a:srgbClr val="C00000"/>
                </a:solidFill>
              </a:rPr>
              <a:t> </a:t>
            </a:r>
            <a:r>
              <a:rPr lang="en-US" sz="2000" b="1" err="1" smtClean="0">
                <a:solidFill>
                  <a:srgbClr val="C00000"/>
                </a:solidFill>
              </a:rPr>
              <a:t>Âu</a:t>
            </a:r>
            <a:r>
              <a:rPr lang="en-US" sz="2000" b="1" smtClean="0">
                <a:solidFill>
                  <a:srgbClr val="C00000"/>
                </a:solidFill>
              </a:rPr>
              <a:t>: </a:t>
            </a:r>
            <a:r>
              <a:rPr lang="en-US" sz="2000" smtClean="0"/>
              <a:t>Chỉ được </a:t>
            </a:r>
            <a:r>
              <a:rPr lang="en-US" sz="2000" err="1" smtClean="0"/>
              <a:t>thực</a:t>
            </a:r>
            <a:r>
              <a:rPr lang="en-US" sz="2000" smtClean="0"/>
              <a:t> </a:t>
            </a:r>
            <a:r>
              <a:rPr lang="en-US" sz="2000" err="1" smtClean="0"/>
              <a:t>hiện</a:t>
            </a:r>
            <a:r>
              <a:rPr lang="en-US" sz="2000" smtClean="0"/>
              <a:t> </a:t>
            </a:r>
            <a:r>
              <a:rPr lang="en-US" sz="2000" err="1" smtClean="0"/>
              <a:t>quyền</a:t>
            </a:r>
            <a:r>
              <a:rPr lang="en-US" sz="2000" smtClean="0"/>
              <a:t> </a:t>
            </a:r>
            <a:r>
              <a:rPr lang="en-US" sz="2000" b="1" smtClean="0"/>
              <a:t>vào </a:t>
            </a:r>
            <a:r>
              <a:rPr lang="en-US" sz="2000" b="1" err="1" smtClean="0"/>
              <a:t>ngày</a:t>
            </a:r>
            <a:r>
              <a:rPr lang="en-US" sz="2000" b="1" smtClean="0"/>
              <a:t> </a:t>
            </a:r>
            <a:r>
              <a:rPr lang="en-US" sz="2000" b="1" err="1" smtClean="0"/>
              <a:t>đáo</a:t>
            </a:r>
            <a:r>
              <a:rPr lang="en-US" sz="2000" b="1" smtClean="0"/>
              <a:t> </a:t>
            </a:r>
            <a:r>
              <a:rPr lang="en-US" sz="2000" b="1" err="1" smtClean="0"/>
              <a:t>hạn</a:t>
            </a:r>
            <a:endParaRPr lang="en-US" sz="2000" b="1" smtClean="0"/>
          </a:p>
          <a:p>
            <a:pPr>
              <a:spcBef>
                <a:spcPts val="1200"/>
              </a:spcBef>
            </a:pPr>
            <a:r>
              <a:rPr lang="en-US" sz="2000" b="1" err="1">
                <a:solidFill>
                  <a:srgbClr val="C00000"/>
                </a:solidFill>
              </a:rPr>
              <a:t>Kiểu</a:t>
            </a:r>
            <a:r>
              <a:rPr lang="en-US" sz="2000" b="1">
                <a:solidFill>
                  <a:srgbClr val="C00000"/>
                </a:solidFill>
              </a:rPr>
              <a:t> </a:t>
            </a:r>
            <a:r>
              <a:rPr lang="en-US" sz="2000" b="1" err="1">
                <a:solidFill>
                  <a:srgbClr val="C00000"/>
                </a:solidFill>
              </a:rPr>
              <a:t>Mỹ</a:t>
            </a:r>
            <a:r>
              <a:rPr lang="en-US" sz="2000" b="1">
                <a:solidFill>
                  <a:srgbClr val="C00000"/>
                </a:solidFill>
              </a:rPr>
              <a:t>: </a:t>
            </a:r>
            <a:r>
              <a:rPr lang="en-US" sz="2000" err="1"/>
              <a:t>Được</a:t>
            </a:r>
            <a:r>
              <a:rPr lang="en-US" sz="2000"/>
              <a:t> </a:t>
            </a:r>
            <a:r>
              <a:rPr lang="en-US" sz="2000" err="1"/>
              <a:t>thực</a:t>
            </a:r>
            <a:r>
              <a:rPr lang="en-US" sz="2000"/>
              <a:t> </a:t>
            </a:r>
            <a:r>
              <a:rPr lang="en-US" sz="2000" err="1"/>
              <a:t>hiện</a:t>
            </a:r>
            <a:r>
              <a:rPr lang="en-US" sz="2000"/>
              <a:t> </a:t>
            </a:r>
            <a:r>
              <a:rPr lang="en-US" sz="2000" err="1"/>
              <a:t>quyền</a:t>
            </a:r>
            <a:r>
              <a:rPr lang="en-US" sz="2000"/>
              <a:t> </a:t>
            </a:r>
            <a:r>
              <a:rPr lang="en-US" sz="2000" b="1" err="1"/>
              <a:t>trước</a:t>
            </a:r>
            <a:r>
              <a:rPr lang="en-US" sz="2000" b="1"/>
              <a:t> </a:t>
            </a:r>
            <a:r>
              <a:rPr lang="en-US" sz="2000" b="1" err="1"/>
              <a:t>hoặc</a:t>
            </a:r>
            <a:r>
              <a:rPr lang="en-US" sz="2000" b="1"/>
              <a:t> </a:t>
            </a:r>
            <a:r>
              <a:rPr lang="en-US" sz="2000" b="1" err="1"/>
              <a:t>vào</a:t>
            </a:r>
            <a:r>
              <a:rPr lang="en-US" sz="2000" b="1"/>
              <a:t> </a:t>
            </a:r>
            <a:r>
              <a:rPr lang="en-US" sz="2000" err="1"/>
              <a:t>ngày</a:t>
            </a:r>
            <a:r>
              <a:rPr lang="en-US" sz="2000"/>
              <a:t> </a:t>
            </a:r>
            <a:r>
              <a:rPr lang="en-US" sz="2000" err="1"/>
              <a:t>đáo</a:t>
            </a:r>
            <a:r>
              <a:rPr lang="en-US" sz="2000"/>
              <a:t> </a:t>
            </a:r>
            <a:r>
              <a:rPr lang="en-US" sz="2000" err="1"/>
              <a:t>hạn</a:t>
            </a:r>
            <a:endParaRPr lang="en-US" sz="2000"/>
          </a:p>
          <a:p>
            <a:pPr algn="ctr"/>
            <a:endParaRPr lang="en-US" sz="2000" smtClean="0"/>
          </a:p>
          <a:p>
            <a:pPr algn="ctr"/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2050" name="AutoShape 2" descr="Kết quả hình ảnh cho decrease tre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Kết quả hình ảnh cho decrease tre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7974" y="2209800"/>
            <a:ext cx="8074025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err="1" smtClean="0"/>
              <a:t>Ví</a:t>
            </a:r>
            <a:r>
              <a:rPr lang="en-US" sz="2000" smtClean="0"/>
              <a:t> </a:t>
            </a:r>
            <a:r>
              <a:rPr lang="en-US" sz="2000" err="1" smtClean="0"/>
              <a:t>dụ</a:t>
            </a:r>
            <a:r>
              <a:rPr lang="en-US" sz="2000" smtClean="0"/>
              <a:t>: Đối </a:t>
            </a:r>
            <a:r>
              <a:rPr lang="en-US" sz="2000" err="1" smtClean="0"/>
              <a:t>với</a:t>
            </a:r>
            <a:r>
              <a:rPr lang="en-US" sz="2000" smtClean="0"/>
              <a:t> CW </a:t>
            </a:r>
            <a:r>
              <a:rPr lang="en-US" sz="2000" err="1" smtClean="0"/>
              <a:t>có</a:t>
            </a:r>
            <a:r>
              <a:rPr lang="en-US" sz="2000" smtClean="0"/>
              <a:t> ngày </a:t>
            </a:r>
            <a:r>
              <a:rPr lang="en-US" sz="2000" err="1" smtClean="0"/>
              <a:t>đáo</a:t>
            </a:r>
            <a:r>
              <a:rPr lang="en-US" sz="2000" smtClean="0"/>
              <a:t> </a:t>
            </a:r>
            <a:r>
              <a:rPr lang="en-US" sz="2000" err="1" smtClean="0"/>
              <a:t>hạn</a:t>
            </a:r>
            <a:r>
              <a:rPr lang="en-US" sz="2000" smtClean="0"/>
              <a:t> </a:t>
            </a:r>
            <a:r>
              <a:rPr lang="en-US" sz="2000" b="1" smtClean="0"/>
              <a:t>31/12/2016</a:t>
            </a:r>
          </a:p>
          <a:p>
            <a:pPr>
              <a:spcBef>
                <a:spcPts val="1200"/>
              </a:spcBef>
            </a:pPr>
            <a:r>
              <a:rPr lang="en-US" sz="2000" b="1" err="1" smtClean="0"/>
              <a:t>Kiểu</a:t>
            </a:r>
            <a:r>
              <a:rPr lang="en-US" sz="2000" b="1" smtClean="0"/>
              <a:t> </a:t>
            </a:r>
            <a:r>
              <a:rPr lang="en-US" sz="2000" b="1" err="1" smtClean="0"/>
              <a:t>Châu</a:t>
            </a:r>
            <a:r>
              <a:rPr lang="en-US" sz="2000" b="1" smtClean="0"/>
              <a:t> </a:t>
            </a:r>
            <a:r>
              <a:rPr lang="en-US" sz="2000" b="1" err="1" smtClean="0"/>
              <a:t>Âu</a:t>
            </a:r>
            <a:r>
              <a:rPr lang="en-US" sz="2000" b="1" smtClean="0"/>
              <a:t> </a:t>
            </a:r>
            <a:r>
              <a:rPr lang="en-US" sz="2000" smtClean="0"/>
              <a:t>: </a:t>
            </a:r>
            <a:r>
              <a:rPr lang="en-US" sz="2000" err="1" smtClean="0"/>
              <a:t>Chỉ</a:t>
            </a:r>
            <a:r>
              <a:rPr lang="en-US" sz="2000" smtClean="0"/>
              <a:t> </a:t>
            </a:r>
            <a:r>
              <a:rPr lang="en-US" sz="2000" err="1" smtClean="0"/>
              <a:t>được</a:t>
            </a:r>
            <a:r>
              <a:rPr lang="en-US" sz="2000" smtClean="0"/>
              <a:t> </a:t>
            </a:r>
            <a:r>
              <a:rPr lang="en-US" sz="2000" err="1" smtClean="0"/>
              <a:t>thực</a:t>
            </a:r>
            <a:r>
              <a:rPr lang="en-US" sz="2000" smtClean="0"/>
              <a:t> </a:t>
            </a:r>
            <a:r>
              <a:rPr lang="en-US" sz="2000" err="1" smtClean="0"/>
              <a:t>hiện</a:t>
            </a:r>
            <a:r>
              <a:rPr lang="en-US" sz="2000" smtClean="0"/>
              <a:t> </a:t>
            </a:r>
            <a:r>
              <a:rPr lang="en-US" sz="2000" err="1" smtClean="0"/>
              <a:t>quyền</a:t>
            </a:r>
            <a:r>
              <a:rPr lang="en-US" sz="2000" smtClean="0"/>
              <a:t> </a:t>
            </a:r>
            <a:r>
              <a:rPr lang="en-US" sz="2000" err="1" smtClean="0"/>
              <a:t>vào</a:t>
            </a:r>
            <a:r>
              <a:rPr lang="en-US" sz="2000" smtClean="0"/>
              <a:t> </a:t>
            </a:r>
            <a:r>
              <a:rPr lang="en-US" sz="2000" b="1" smtClean="0"/>
              <a:t>31/12/2016</a:t>
            </a:r>
          </a:p>
          <a:p>
            <a:pPr>
              <a:spcBef>
                <a:spcPts val="1200"/>
              </a:spcBef>
            </a:pPr>
            <a:r>
              <a:rPr lang="en-US" sz="2000" b="1" err="1" smtClean="0"/>
              <a:t>Kiểu</a:t>
            </a:r>
            <a:r>
              <a:rPr lang="en-US" sz="2000" b="1" smtClean="0"/>
              <a:t> Mỹ: </a:t>
            </a:r>
            <a:r>
              <a:rPr lang="en-US" sz="2000" err="1" smtClean="0"/>
              <a:t>Được</a:t>
            </a:r>
            <a:r>
              <a:rPr lang="en-US" sz="2000" smtClean="0"/>
              <a:t> </a:t>
            </a:r>
            <a:r>
              <a:rPr lang="en-US" sz="2000" err="1" smtClean="0"/>
              <a:t>thực</a:t>
            </a:r>
            <a:r>
              <a:rPr lang="en-US" sz="2000" smtClean="0"/>
              <a:t> </a:t>
            </a:r>
            <a:r>
              <a:rPr lang="en-US" sz="2000" err="1" smtClean="0"/>
              <a:t>hiện</a:t>
            </a:r>
            <a:r>
              <a:rPr lang="en-US" sz="2000" smtClean="0"/>
              <a:t> </a:t>
            </a:r>
            <a:r>
              <a:rPr lang="en-US" sz="2000" err="1" smtClean="0"/>
              <a:t>quyền</a:t>
            </a:r>
            <a:r>
              <a:rPr lang="en-US" sz="2000" smtClean="0"/>
              <a:t> </a:t>
            </a:r>
            <a:r>
              <a:rPr lang="en-US" sz="2000" err="1" smtClean="0"/>
              <a:t>vào</a:t>
            </a:r>
            <a:r>
              <a:rPr lang="en-US" sz="2000" smtClean="0"/>
              <a:t> </a:t>
            </a:r>
            <a:r>
              <a:rPr lang="en-US" sz="2000" err="1" smtClean="0"/>
              <a:t>bất</a:t>
            </a:r>
            <a:r>
              <a:rPr lang="en-US" sz="2000" smtClean="0"/>
              <a:t> </a:t>
            </a:r>
            <a:r>
              <a:rPr lang="en-US" sz="2000" err="1" smtClean="0"/>
              <a:t>cứ</a:t>
            </a:r>
            <a:r>
              <a:rPr lang="en-US" sz="2000" smtClean="0"/>
              <a:t> </a:t>
            </a:r>
            <a:r>
              <a:rPr lang="en-US" sz="2000" err="1" smtClean="0"/>
              <a:t>ngày</a:t>
            </a:r>
            <a:r>
              <a:rPr lang="en-US" sz="2000" smtClean="0"/>
              <a:t> </a:t>
            </a:r>
            <a:r>
              <a:rPr lang="en-US" sz="2000" err="1" smtClean="0"/>
              <a:t>nào</a:t>
            </a:r>
            <a:r>
              <a:rPr lang="en-US" sz="2000" smtClean="0"/>
              <a:t>, </a:t>
            </a:r>
            <a:r>
              <a:rPr lang="en-US" sz="2000" err="1" smtClean="0"/>
              <a:t>trước</a:t>
            </a:r>
            <a:r>
              <a:rPr lang="en-US" sz="2000" smtClean="0"/>
              <a:t> </a:t>
            </a:r>
            <a:r>
              <a:rPr lang="en-US" sz="2000" err="1" smtClean="0"/>
              <a:t>hoặc</a:t>
            </a:r>
            <a:r>
              <a:rPr lang="en-US" sz="2000" smtClean="0"/>
              <a:t> </a:t>
            </a:r>
            <a:r>
              <a:rPr lang="en-US" sz="2000" err="1" smtClean="0"/>
              <a:t>vào</a:t>
            </a:r>
            <a:r>
              <a:rPr lang="en-US" sz="2000" smtClean="0"/>
              <a:t> </a:t>
            </a:r>
            <a:r>
              <a:rPr lang="en-US" sz="2000" err="1" smtClean="0"/>
              <a:t>ngày</a:t>
            </a:r>
            <a:r>
              <a:rPr lang="en-US" sz="2000" smtClean="0"/>
              <a:t> </a:t>
            </a:r>
            <a:r>
              <a:rPr lang="en-US" sz="2000" err="1" smtClean="0"/>
              <a:t>đáo</a:t>
            </a:r>
            <a:r>
              <a:rPr lang="en-US" sz="2000" smtClean="0"/>
              <a:t> </a:t>
            </a:r>
            <a:r>
              <a:rPr lang="en-US" sz="2000" err="1" smtClean="0"/>
              <a:t>hạn</a:t>
            </a:r>
            <a:r>
              <a:rPr lang="en-US" sz="2000" b="1" smtClean="0"/>
              <a:t> 31/12/2016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xmlns="" val="233770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610599" cy="563562"/>
          </a:xfrm>
        </p:spPr>
        <p:txBody>
          <a:bodyPr/>
          <a:lstStyle/>
          <a:p>
            <a:r>
              <a:rPr lang="en-US" b="1" smtClean="0">
                <a:latin typeface="Arial" pitchFamily="34" charset="0"/>
                <a:cs typeface="Arial" pitchFamily="34" charset="0"/>
              </a:rPr>
              <a:t>4. Thanh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toán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quyền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6095" y="986384"/>
            <a:ext cx="30877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20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thức:</a:t>
            </a:r>
            <a:endParaRPr lang="en-US" sz="22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837" y="1540266"/>
            <a:ext cx="8839199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err="1" smtClean="0">
                <a:solidFill>
                  <a:srgbClr val="C00000"/>
                </a:solidFill>
              </a:rPr>
              <a:t>Chuyển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giao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chứng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khoán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cơ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sở</a:t>
            </a:r>
            <a:r>
              <a:rPr lang="en-US" sz="2200" smtClean="0"/>
              <a:t>: </a:t>
            </a:r>
            <a:r>
              <a:rPr lang="en-US" sz="2200" err="1" smtClean="0"/>
              <a:t>Mua</a:t>
            </a:r>
            <a:r>
              <a:rPr lang="en-US" sz="2200"/>
              <a:t> </a:t>
            </a:r>
            <a:r>
              <a:rPr lang="en-US" sz="2200" err="1" smtClean="0"/>
              <a:t>hoặc</a:t>
            </a:r>
            <a:r>
              <a:rPr lang="en-US" sz="2200" smtClean="0"/>
              <a:t> </a:t>
            </a:r>
            <a:r>
              <a:rPr lang="en-US" sz="2200" err="1" smtClean="0"/>
              <a:t>bán</a:t>
            </a:r>
            <a:r>
              <a:rPr lang="en-US" sz="2200" smtClean="0"/>
              <a:t> </a:t>
            </a:r>
            <a:r>
              <a:rPr lang="en-US" sz="2200" err="1" smtClean="0"/>
              <a:t>chứng</a:t>
            </a:r>
            <a:r>
              <a:rPr lang="en-US" sz="2200" smtClean="0"/>
              <a:t> </a:t>
            </a:r>
            <a:r>
              <a:rPr lang="en-US" sz="2200" err="1" smtClean="0"/>
              <a:t>khoán</a:t>
            </a:r>
            <a:r>
              <a:rPr lang="en-US" sz="2200" smtClean="0"/>
              <a:t> </a:t>
            </a:r>
            <a:r>
              <a:rPr lang="en-US" sz="2200" err="1" smtClean="0"/>
              <a:t>cơ</a:t>
            </a:r>
            <a:r>
              <a:rPr lang="en-US" sz="2200" smtClean="0"/>
              <a:t> </a:t>
            </a:r>
            <a:r>
              <a:rPr lang="en-US" sz="2200" err="1" smtClean="0"/>
              <a:t>sở</a:t>
            </a:r>
            <a:r>
              <a:rPr lang="en-US" sz="2200" smtClean="0"/>
              <a:t> </a:t>
            </a:r>
            <a:r>
              <a:rPr lang="en-US" sz="2200" err="1" smtClean="0"/>
              <a:t>cho</a:t>
            </a:r>
            <a:r>
              <a:rPr lang="en-US" sz="2200" smtClean="0"/>
              <a:t> </a:t>
            </a:r>
            <a:r>
              <a:rPr lang="en-US" sz="2200" err="1" smtClean="0"/>
              <a:t>tổ</a:t>
            </a:r>
            <a:r>
              <a:rPr lang="en-US" sz="2200" smtClean="0"/>
              <a:t> </a:t>
            </a:r>
            <a:r>
              <a:rPr lang="en-US" sz="2200" err="1" smtClean="0"/>
              <a:t>chức</a:t>
            </a:r>
            <a:r>
              <a:rPr lang="en-US" sz="2200" smtClean="0"/>
              <a:t> </a:t>
            </a:r>
            <a:r>
              <a:rPr lang="en-US" sz="2200" err="1" smtClean="0"/>
              <a:t>phát</a:t>
            </a:r>
            <a:r>
              <a:rPr lang="en-US" sz="2200" smtClean="0"/>
              <a:t> </a:t>
            </a:r>
            <a:r>
              <a:rPr lang="en-US" sz="2200" err="1" smtClean="0"/>
              <a:t>hành</a:t>
            </a:r>
            <a:r>
              <a:rPr lang="en-US" sz="2200" smtClean="0"/>
              <a:t> 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1" err="1" smtClean="0">
                <a:solidFill>
                  <a:srgbClr val="C00000"/>
                </a:solidFill>
              </a:rPr>
              <a:t>Thanh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toán</a:t>
            </a:r>
            <a:r>
              <a:rPr lang="en-US" sz="2200" b="1" smtClean="0">
                <a:solidFill>
                  <a:srgbClr val="C00000"/>
                </a:solidFill>
              </a:rPr>
              <a:t> </a:t>
            </a:r>
            <a:r>
              <a:rPr lang="en-US" sz="2200" b="1" err="1" smtClean="0">
                <a:solidFill>
                  <a:srgbClr val="C00000"/>
                </a:solidFill>
              </a:rPr>
              <a:t>tiền</a:t>
            </a:r>
            <a:r>
              <a:rPr lang="en-US" sz="2200" b="1" smtClean="0">
                <a:solidFill>
                  <a:srgbClr val="C00000"/>
                </a:solidFill>
              </a:rPr>
              <a:t>: </a:t>
            </a:r>
            <a:r>
              <a:rPr lang="en-US" sz="2200" err="1" smtClean="0"/>
              <a:t>Nhận</a:t>
            </a:r>
            <a:r>
              <a:rPr lang="en-US" sz="2200" smtClean="0"/>
              <a:t> </a:t>
            </a:r>
            <a:r>
              <a:rPr lang="en-US" sz="2200" err="1" smtClean="0"/>
              <a:t>khoản</a:t>
            </a:r>
            <a:r>
              <a:rPr lang="en-US" sz="2200" smtClean="0"/>
              <a:t> </a:t>
            </a:r>
            <a:r>
              <a:rPr lang="en-US" sz="2200" err="1" smtClean="0"/>
              <a:t>tiền</a:t>
            </a:r>
            <a:r>
              <a:rPr lang="en-US" sz="2200" smtClean="0"/>
              <a:t> </a:t>
            </a:r>
            <a:r>
              <a:rPr lang="en-US" sz="2200" err="1" smtClean="0"/>
              <a:t>lời</a:t>
            </a:r>
            <a:r>
              <a:rPr lang="en-US" sz="2200" smtClean="0"/>
              <a:t> </a:t>
            </a:r>
            <a:r>
              <a:rPr lang="en-US" sz="2200" err="1" smtClean="0"/>
              <a:t>chênh</a:t>
            </a:r>
            <a:r>
              <a:rPr lang="en-US" sz="2200" smtClean="0"/>
              <a:t> </a:t>
            </a:r>
            <a:r>
              <a:rPr lang="en-US" sz="2200" err="1" smtClean="0"/>
              <a:t>lệch</a:t>
            </a:r>
            <a:r>
              <a:rPr lang="en-US" sz="2200" smtClean="0"/>
              <a:t> </a:t>
            </a:r>
            <a:r>
              <a:rPr lang="en-US" sz="2200" err="1" smtClean="0"/>
              <a:t>giữa</a:t>
            </a:r>
            <a:r>
              <a:rPr lang="en-US" sz="2200" smtClean="0"/>
              <a:t> </a:t>
            </a:r>
            <a:r>
              <a:rPr lang="en-US" sz="2200" err="1" smtClean="0"/>
              <a:t>giá</a:t>
            </a:r>
            <a:r>
              <a:rPr lang="en-US" sz="2200" smtClean="0"/>
              <a:t> </a:t>
            </a:r>
            <a:r>
              <a:rPr lang="en-US" sz="2200" err="1" smtClean="0"/>
              <a:t>thực</a:t>
            </a:r>
            <a:r>
              <a:rPr lang="en-US" sz="2200" smtClean="0"/>
              <a:t> </a:t>
            </a:r>
            <a:r>
              <a:rPr lang="en-US" sz="2200" err="1" smtClean="0"/>
              <a:t>hiện</a:t>
            </a:r>
            <a:r>
              <a:rPr lang="en-US" sz="2200" smtClean="0"/>
              <a:t> </a:t>
            </a:r>
            <a:r>
              <a:rPr lang="en-US" sz="2200" err="1" smtClean="0"/>
              <a:t>quyền</a:t>
            </a:r>
            <a:r>
              <a:rPr lang="en-US" sz="2200" smtClean="0"/>
              <a:t> </a:t>
            </a:r>
            <a:r>
              <a:rPr lang="en-US" sz="2200" err="1" smtClean="0"/>
              <a:t>và</a:t>
            </a:r>
            <a:r>
              <a:rPr lang="en-US" sz="2200" smtClean="0"/>
              <a:t> </a:t>
            </a:r>
            <a:r>
              <a:rPr lang="en-US" sz="2200" err="1" smtClean="0"/>
              <a:t>giá</a:t>
            </a:r>
            <a:r>
              <a:rPr lang="en-US" sz="2200"/>
              <a:t> </a:t>
            </a:r>
            <a:r>
              <a:rPr lang="en-US" sz="2200" err="1" smtClean="0"/>
              <a:t>thị</a:t>
            </a:r>
            <a:r>
              <a:rPr lang="en-US" sz="2200" smtClean="0"/>
              <a:t> </a:t>
            </a:r>
            <a:r>
              <a:rPr lang="en-US" sz="2200" err="1" smtClean="0"/>
              <a:t>trường</a:t>
            </a:r>
            <a:r>
              <a:rPr lang="en-US" sz="2200" smtClean="0"/>
              <a:t> </a:t>
            </a:r>
            <a:r>
              <a:rPr lang="en-US" sz="2200" err="1" smtClean="0"/>
              <a:t>của</a:t>
            </a:r>
            <a:r>
              <a:rPr lang="en-US" sz="2200" smtClean="0"/>
              <a:t> </a:t>
            </a:r>
            <a:r>
              <a:rPr lang="en-US" sz="2200" err="1" smtClean="0"/>
              <a:t>chứng</a:t>
            </a:r>
            <a:r>
              <a:rPr lang="en-US" sz="2200" smtClean="0"/>
              <a:t> </a:t>
            </a:r>
            <a:r>
              <a:rPr lang="en-US" sz="2200" err="1" smtClean="0"/>
              <a:t>khoán</a:t>
            </a:r>
            <a:r>
              <a:rPr lang="en-US" sz="2200" smtClean="0"/>
              <a:t> </a:t>
            </a:r>
            <a:r>
              <a:rPr lang="en-US" sz="2200" err="1" smtClean="0"/>
              <a:t>cơ</a:t>
            </a:r>
            <a:r>
              <a:rPr lang="en-US" sz="2200" smtClean="0"/>
              <a:t> </a:t>
            </a:r>
            <a:r>
              <a:rPr lang="en-US" sz="2200" err="1" smtClean="0"/>
              <a:t>sở</a:t>
            </a:r>
            <a:r>
              <a:rPr lang="en-US" sz="2200" smtClean="0"/>
              <a:t> </a:t>
            </a:r>
            <a:r>
              <a:rPr lang="en-US" sz="2200" err="1" smtClean="0"/>
              <a:t>tại</a:t>
            </a:r>
            <a:r>
              <a:rPr lang="en-US" sz="2200" smtClean="0"/>
              <a:t> </a:t>
            </a:r>
            <a:r>
              <a:rPr lang="en-US" sz="2200" err="1" smtClean="0"/>
              <a:t>thời</a:t>
            </a:r>
            <a:r>
              <a:rPr lang="en-US" sz="2200" smtClean="0"/>
              <a:t> </a:t>
            </a:r>
            <a:r>
              <a:rPr lang="en-US" sz="2200" err="1" smtClean="0"/>
              <a:t>điểm</a:t>
            </a:r>
            <a:r>
              <a:rPr lang="en-US" sz="2200" smtClean="0"/>
              <a:t> </a:t>
            </a:r>
            <a:r>
              <a:rPr lang="en-US" sz="2200" err="1" smtClean="0"/>
              <a:t>thực</a:t>
            </a:r>
            <a:r>
              <a:rPr lang="en-US" sz="2200" smtClean="0"/>
              <a:t> </a:t>
            </a:r>
            <a:r>
              <a:rPr lang="en-US" sz="2200" err="1" smtClean="0"/>
              <a:t>hiện</a:t>
            </a:r>
            <a:endParaRPr lang="en-US" sz="2200" smtClean="0"/>
          </a:p>
          <a:p>
            <a:pPr algn="ctr"/>
            <a:endParaRPr lang="en-US" sz="2200" b="1">
              <a:solidFill>
                <a:srgbClr val="C00000"/>
              </a:solidFill>
            </a:endParaRPr>
          </a:p>
        </p:txBody>
      </p:sp>
      <p:sp>
        <p:nvSpPr>
          <p:cNvPr id="2050" name="AutoShape 2" descr="Kết quả hình ảnh cho decrease tre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Kết quả hình ảnh cho decrease tre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biệt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công ty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1"/>
            <a:ext cx="8382000" cy="5308600"/>
          </a:xfrm>
        </p:spPr>
        <p:txBody>
          <a:bodyPr/>
          <a:lstStyle/>
          <a:p>
            <a:pPr>
              <a:buNone/>
            </a:pP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1590701"/>
              </p:ext>
            </p:extLst>
          </p:nvPr>
        </p:nvGraphicFramePr>
        <p:xfrm>
          <a:off x="380999" y="829803"/>
          <a:ext cx="8534401" cy="537851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92346"/>
                <a:gridCol w="3096553"/>
                <a:gridCol w="2945502"/>
              </a:tblGrid>
              <a:tr h="700928">
                <a:tc>
                  <a:txBody>
                    <a:bodyPr/>
                    <a:lstStyle/>
                    <a:p>
                      <a:pPr marL="0" marR="0" indent="36004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0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r>
                        <a:rPr lang="en-US" sz="2000" b="1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bảo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đảm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ty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00928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Tổ</a:t>
                      </a:r>
                      <a:r>
                        <a:rPr lang="en-US" sz="2000" b="1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chức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phát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hành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khoán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00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ty</a:t>
                      </a:r>
                      <a:r>
                        <a:rPr lang="en-US" sz="200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phần</a:t>
                      </a:r>
                      <a:endParaRPr lang="en-US" sz="2000" kern="120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66120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Mục</a:t>
                      </a:r>
                      <a:r>
                        <a:rPr lang="en-US" sz="2000" b="1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đích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phát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hành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Cung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cấp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cụ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đầu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tư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và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quản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trị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rủi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ro</a:t>
                      </a:r>
                      <a:endParaRPr lang="en-US" sz="2000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 Thu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nhập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từ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phí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CW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Huy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động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vốn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63305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Tài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sản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cơ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sở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Đa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dạng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phiếu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chỉ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, ETF…)</a:t>
                      </a:r>
                      <a:endParaRPr lang="en-US" sz="2000" kern="120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phiếu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909829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Phạm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vi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mua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hoặc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bán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CKCS</a:t>
                      </a:r>
                      <a:endParaRPr lang="en-US" sz="2000" kern="120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mua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phiếu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mới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phát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hành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037405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Kết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quả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sau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thực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Tổng</a:t>
                      </a:r>
                      <a:r>
                        <a:rPr lang="en-US" sz="20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phiếu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đang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lưu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latin typeface="Arial" pitchFamily="34" charset="0"/>
                          <a:cs typeface="Arial" pitchFamily="34" charset="0"/>
                        </a:rPr>
                        <a:t>hành</a:t>
                      </a:r>
                      <a:r>
                        <a:rPr lang="en-US" sz="20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2000" kern="1200" baseline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đổi</a:t>
                      </a:r>
                      <a:endParaRPr lang="en-US" sz="2000" b="1" kern="120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Tổng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số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phiếu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đang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lưu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hành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tăng</a:t>
                      </a:r>
                      <a:endParaRPr lang="en-US" sz="2000" b="1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b="1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err="1" smtClean="0">
                <a:latin typeface="Arial" pitchFamily="34" charset="0"/>
                <a:cs typeface="Arial" pitchFamily="34" charset="0"/>
              </a:rPr>
              <a:t>biệt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 (Option)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1"/>
            <a:ext cx="8382000" cy="5308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2874613"/>
              </p:ext>
            </p:extLst>
          </p:nvPr>
        </p:nvGraphicFramePr>
        <p:xfrm>
          <a:off x="304800" y="1219200"/>
          <a:ext cx="8610600" cy="41342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743199"/>
                <a:gridCol w="2819400"/>
                <a:gridCol w="3048001"/>
              </a:tblGrid>
              <a:tr h="432246">
                <a:tc>
                  <a:txBody>
                    <a:bodyPr/>
                    <a:lstStyle/>
                    <a:p>
                      <a:pPr marL="0" marR="0" indent="360045" algn="ctr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CW</a:t>
                      </a:r>
                      <a:endParaRPr lang="en-US" sz="2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r>
                        <a:rPr lang="en-US" sz="2200" b="1" kern="1200" baseline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chọn</a:t>
                      </a:r>
                    </a:p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kern="1200" baseline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(Option)</a:t>
                      </a:r>
                      <a:endParaRPr lang="en-US" sz="2200" b="1" kern="12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82847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Thị</a:t>
                      </a:r>
                      <a:r>
                        <a:rPr lang="en-US" sz="2000" b="1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giao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dịch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Cash market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giống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cổ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phiếu</a:t>
                      </a:r>
                      <a:r>
                        <a:rPr lang="en-US" sz="20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Phái</a:t>
                      </a:r>
                      <a:r>
                        <a:rPr lang="en-US" sz="20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endParaRPr lang="en-US" sz="2000" kern="120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134823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err="1" smtClean="0">
                          <a:latin typeface="Arial" pitchFamily="34" charset="0"/>
                          <a:cs typeface="Arial" pitchFamily="34" charset="0"/>
                        </a:rPr>
                        <a:t>Thiết</a:t>
                      </a:r>
                      <a:r>
                        <a:rPr lang="en-US" sz="2000" b="1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err="1" smtClean="0">
                          <a:latin typeface="Arial" pitchFamily="34" charset="0"/>
                          <a:cs typeface="Arial" pitchFamily="34" charset="0"/>
                        </a:rPr>
                        <a:t>kế</a:t>
                      </a:r>
                      <a:r>
                        <a:rPr lang="en-US" sz="2000" b="1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err="1" smtClean="0">
                          <a:latin typeface="Arial" pitchFamily="34" charset="0"/>
                          <a:cs typeface="Arial" pitchFamily="34" charset="0"/>
                        </a:rPr>
                        <a:t>sản</a:t>
                      </a:r>
                      <a:r>
                        <a:rPr lang="en-US" sz="2000" b="1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err="1" smtClean="0">
                          <a:latin typeface="Arial" pitchFamily="34" charset="0"/>
                          <a:cs typeface="Arial" pitchFamily="34" charset="0"/>
                        </a:rPr>
                        <a:t>phẩm</a:t>
                      </a:r>
                      <a:r>
                        <a:rPr lang="en-US" sz="2000" b="1" kern="120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000" b="1" kern="1200" baseline="0" err="1" smtClean="0">
                          <a:latin typeface="Arial" pitchFamily="34" charset="0"/>
                          <a:cs typeface="Arial" pitchFamily="34" charset="0"/>
                        </a:rPr>
                        <a:t>điều</a:t>
                      </a:r>
                      <a:r>
                        <a:rPr lang="en-US" sz="2000" b="1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err="1" smtClean="0">
                          <a:latin typeface="Arial" pitchFamily="34" charset="0"/>
                          <a:cs typeface="Arial" pitchFamily="34" charset="0"/>
                        </a:rPr>
                        <a:t>khoản</a:t>
                      </a:r>
                      <a:endParaRPr lang="en-US" sz="2000" b="1" kern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ty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khoán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Sở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Giao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dịch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Chứng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khoán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48113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Yêu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cầu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nhà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đầu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tư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ký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quỹ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*</a:t>
                      </a:r>
                      <a:r>
                        <a:rPr lang="en-US" sz="2000" b="1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200" err="1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endParaRPr lang="en-US" sz="2000" kern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Có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Người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giữ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vị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thế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bán</a:t>
                      </a:r>
                      <a:r>
                        <a:rPr lang="en-US" sz="2000" kern="1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99280">
                <a:tc>
                  <a:txBody>
                    <a:bodyPr/>
                    <a:lstStyle/>
                    <a:p>
                      <a:pPr marL="0" marR="0" indent="111125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latin typeface="Arial" pitchFamily="34" charset="0"/>
                          <a:cs typeface="Arial" pitchFamily="34" charset="0"/>
                        </a:rPr>
                        <a:t>Chuyển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giao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tài</a:t>
                      </a:r>
                      <a:r>
                        <a:rPr lang="en-US" sz="2000" b="1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1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sản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200" smtClean="0">
                          <a:latin typeface="Arial" pitchFamily="34" charset="0"/>
                          <a:cs typeface="Arial" pitchFamily="34" charset="0"/>
                        </a:rPr>
                        <a:t>Giữa CTCK và nhà</a:t>
                      </a:r>
                      <a:r>
                        <a:rPr lang="en-GB" sz="2000" kern="1200" baseline="0" smtClean="0">
                          <a:latin typeface="Arial" pitchFamily="34" charset="0"/>
                          <a:cs typeface="Arial" pitchFamily="34" charset="0"/>
                        </a:rPr>
                        <a:t> đầu tư</a:t>
                      </a:r>
                      <a:endParaRPr lang="en-US" sz="2000" b="0" i="0" kern="1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Nhà</a:t>
                      </a:r>
                      <a:r>
                        <a:rPr lang="en-GB" sz="20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đầu</a:t>
                      </a:r>
                      <a:r>
                        <a:rPr lang="en-GB" sz="20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2000" kern="1200" dirty="0" err="1" smtClean="0">
                          <a:latin typeface="Arial" pitchFamily="34" charset="0"/>
                          <a:cs typeface="Arial" pitchFamily="34" charset="0"/>
                        </a:rPr>
                        <a:t>tư</a:t>
                      </a:r>
                      <a:endParaRPr lang="en-US" sz="2000" b="0" i="0" kern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4980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(*)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r>
              <a:rPr lang="en-US" dirty="0" smtClean="0"/>
              <a:t> </a:t>
            </a:r>
            <a:r>
              <a:rPr lang="en-US" dirty="0" err="1" smtClean="0"/>
              <a:t>nhằm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89AE100-74C7-491C-ACDD-CDF95A884E3F}" type="slidenum">
              <a:rPr lang="en-US" altLang="ko-KR" smtClean="0"/>
              <a:pPr/>
              <a:t>17</a:t>
            </a:fld>
            <a:endParaRPr lang="en-US" altLang="ko-KR" smtClean="0"/>
          </a:p>
        </p:txBody>
      </p:sp>
      <p:sp>
        <p:nvSpPr>
          <p:cNvPr id="48" name="직사각형 47"/>
          <p:cNvSpPr/>
          <p:nvPr/>
        </p:nvSpPr>
        <p:spPr bwMode="auto">
          <a:xfrm>
            <a:off x="1652112" y="4219656"/>
            <a:ext cx="1663064" cy="65121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Đòn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bẩy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3921424" y="5089604"/>
            <a:ext cx="1580554" cy="59932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Phòng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ngừa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rủi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5851783" y="4278339"/>
            <a:ext cx="2101608" cy="76936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Cố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khoản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lỗ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tối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đa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1547664" y="1988840"/>
            <a:ext cx="1655911" cy="790873"/>
          </a:xfrm>
          <a:prstGeom prst="rect">
            <a:avLst/>
          </a:prstGeom>
          <a:solidFill>
            <a:schemeClr val="bg1"/>
          </a:solidFill>
          <a:ln>
            <a:solidFill>
              <a:srgbClr val="6BA42C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Giao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dịch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thanh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dễ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dàng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3857924" y="1400938"/>
            <a:ext cx="1580554" cy="743484"/>
          </a:xfrm>
          <a:prstGeom prst="rect">
            <a:avLst/>
          </a:prstGeom>
          <a:solidFill>
            <a:schemeClr val="bg1"/>
          </a:solidFill>
          <a:ln>
            <a:solidFill>
              <a:srgbClr val="6BA42C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Vốn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tư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thấp</a:t>
            </a:r>
            <a:endParaRPr lang="en-US" altLang="ko-K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6159799" y="2203649"/>
            <a:ext cx="1580554" cy="649288"/>
          </a:xfrm>
          <a:prstGeom prst="rect">
            <a:avLst/>
          </a:prstGeom>
          <a:solidFill>
            <a:schemeClr val="bg1"/>
          </a:solidFill>
          <a:ln>
            <a:solidFill>
              <a:srgbClr val="6BA42C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ký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quỹ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128" name="직선 연결선 61"/>
          <p:cNvCxnSpPr>
            <a:cxnSpLocks noChangeShapeType="1"/>
            <a:stCxn id="52" idx="2"/>
            <a:endCxn id="90134" idx="1"/>
          </p:cNvCxnSpPr>
          <p:nvPr/>
        </p:nvCxnSpPr>
        <p:spPr bwMode="auto">
          <a:xfrm>
            <a:off x="4648201" y="2144422"/>
            <a:ext cx="5931" cy="12913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29" name="직선 연결선 63"/>
          <p:cNvCxnSpPr>
            <a:cxnSpLocks noChangeShapeType="1"/>
            <a:stCxn id="51" idx="3"/>
            <a:endCxn id="90134" idx="0"/>
          </p:cNvCxnSpPr>
          <p:nvPr/>
        </p:nvCxnSpPr>
        <p:spPr bwMode="auto">
          <a:xfrm>
            <a:off x="3203575" y="2384277"/>
            <a:ext cx="1476376" cy="104472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0" name="직선 연결선 66"/>
          <p:cNvCxnSpPr>
            <a:cxnSpLocks noChangeShapeType="1"/>
            <a:stCxn id="53" idx="1"/>
            <a:endCxn id="90134" idx="0"/>
          </p:cNvCxnSpPr>
          <p:nvPr/>
        </p:nvCxnSpPr>
        <p:spPr bwMode="auto">
          <a:xfrm flipH="1">
            <a:off x="4679951" y="2528293"/>
            <a:ext cx="1479848" cy="90070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1" name="직선 연결선 77"/>
          <p:cNvCxnSpPr>
            <a:cxnSpLocks noChangeShapeType="1"/>
            <a:stCxn id="49" idx="0"/>
            <a:endCxn id="90134" idx="0"/>
          </p:cNvCxnSpPr>
          <p:nvPr/>
        </p:nvCxnSpPr>
        <p:spPr bwMode="auto">
          <a:xfrm flipH="1" flipV="1">
            <a:off x="4679951" y="3429000"/>
            <a:ext cx="31750" cy="16606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2" name="직선 연결선 87"/>
          <p:cNvCxnSpPr>
            <a:cxnSpLocks noChangeShapeType="1"/>
            <a:stCxn id="48" idx="3"/>
            <a:endCxn id="90134" idx="5"/>
          </p:cNvCxnSpPr>
          <p:nvPr/>
        </p:nvCxnSpPr>
        <p:spPr bwMode="auto">
          <a:xfrm flipV="1">
            <a:off x="3315176" y="3468296"/>
            <a:ext cx="1390593" cy="107696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3" name="직선 연결선 89"/>
          <p:cNvCxnSpPr>
            <a:cxnSpLocks noChangeShapeType="1"/>
            <a:stCxn id="50" idx="1"/>
            <a:endCxn id="90134" idx="0"/>
          </p:cNvCxnSpPr>
          <p:nvPr/>
        </p:nvCxnSpPr>
        <p:spPr bwMode="auto">
          <a:xfrm flipH="1" flipV="1">
            <a:off x="4679951" y="3429000"/>
            <a:ext cx="1171832" cy="123402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0134" name="타원 90"/>
          <p:cNvSpPr>
            <a:spLocks noChangeArrowheads="1"/>
          </p:cNvSpPr>
          <p:nvPr/>
        </p:nvSpPr>
        <p:spPr bwMode="auto">
          <a:xfrm>
            <a:off x="4643438" y="3429000"/>
            <a:ext cx="73025" cy="46038"/>
          </a:xfrm>
          <a:prstGeom prst="ellipse">
            <a:avLst/>
          </a:prstGeom>
          <a:solidFill>
            <a:srgbClr val="BCE292"/>
          </a:solidFill>
          <a:ln w="38100" algn="ctr">
            <a:solidFill>
              <a:srgbClr val="92D05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구름 17"/>
          <p:cNvSpPr/>
          <p:nvPr/>
        </p:nvSpPr>
        <p:spPr bwMode="auto">
          <a:xfrm>
            <a:off x="3779912" y="2996952"/>
            <a:ext cx="1892782" cy="1152128"/>
          </a:xfrm>
          <a:prstGeom prst="cloud">
            <a:avLst/>
          </a:prstGeom>
          <a:solidFill>
            <a:srgbClr val="0652EA"/>
          </a:solidFill>
          <a:ln w="9525" cap="flat" cmpd="sng" algn="ctr">
            <a:noFill/>
            <a:prstDash val="solid"/>
            <a:round/>
            <a:headEnd type="oval" w="lg" len="lg"/>
            <a:tailEnd type="oval" w="lg" len="lg"/>
          </a:ln>
          <a:effectLst>
            <a:glow rad="228600">
              <a:srgbClr val="F3850D">
                <a:alpha val="40000"/>
              </a:srgbClr>
            </a:glo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altLang="ko-K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CW</a:t>
            </a:r>
            <a:endParaRPr lang="ko-KR" altLang="en-U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직사각형 97"/>
          <p:cNvSpPr/>
          <p:nvPr/>
        </p:nvSpPr>
        <p:spPr bwMode="auto">
          <a:xfrm>
            <a:off x="2569369" y="6177433"/>
            <a:ext cx="431800" cy="215900"/>
          </a:xfrm>
          <a:prstGeom prst="rect">
            <a:avLst/>
          </a:prstGeom>
          <a:solidFill>
            <a:schemeClr val="bg1"/>
          </a:solidFill>
          <a:ln>
            <a:solidFill>
              <a:srgbClr val="6BA42C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001169" y="6105996"/>
            <a:ext cx="143981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CW</a:t>
            </a:r>
            <a:endParaRPr lang="en-US" altLang="ko-K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직사각형 99"/>
          <p:cNvSpPr/>
          <p:nvPr/>
        </p:nvSpPr>
        <p:spPr bwMode="auto">
          <a:xfrm>
            <a:off x="4539456" y="6177433"/>
            <a:ext cx="431800" cy="2159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endParaRPr lang="ko-KR" altLang="en-US" sz="1600" b="1" dirty="0">
              <a:solidFill>
                <a:schemeClr val="tx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71256" y="6105996"/>
            <a:ext cx="129875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Giống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option</a:t>
            </a:r>
            <a:endParaRPr lang="en-US" altLang="ko-K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42" name="직사각형 101"/>
          <p:cNvSpPr>
            <a:spLocks noChangeArrowheads="1"/>
          </p:cNvSpPr>
          <p:nvPr/>
        </p:nvSpPr>
        <p:spPr bwMode="auto">
          <a:xfrm>
            <a:off x="2267744" y="6101763"/>
            <a:ext cx="4826000" cy="360362"/>
          </a:xfrm>
          <a:prstGeom prst="rect">
            <a:avLst/>
          </a:prstGeom>
          <a:noFill/>
          <a:ln w="6350" algn="ctr">
            <a:solidFill>
              <a:schemeClr val="tx1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white">
          <a:xfrm>
            <a:off x="685801" y="76200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Lợi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ích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612598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5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89AE100-74C7-491C-ACDD-CDF95A884E3F}" type="slidenum">
              <a:rPr lang="en-US" altLang="ko-KR" smtClean="0"/>
              <a:pPr/>
              <a:t>18</a:t>
            </a:fld>
            <a:endParaRPr lang="en-US" altLang="ko-KR" smtClean="0"/>
          </a:p>
        </p:txBody>
      </p:sp>
      <p:sp>
        <p:nvSpPr>
          <p:cNvPr id="49" name="직사각형 48"/>
          <p:cNvSpPr/>
          <p:nvPr/>
        </p:nvSpPr>
        <p:spPr bwMode="auto">
          <a:xfrm>
            <a:off x="3921424" y="5047703"/>
            <a:ext cx="1580554" cy="64122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Tổ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chức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hành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1547664" y="1988840"/>
            <a:ext cx="1655911" cy="790873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Đòn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bẩy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3857924" y="1400938"/>
            <a:ext cx="1580554" cy="743484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Vòng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đời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giới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hạn</a:t>
            </a:r>
            <a:endParaRPr lang="en-US" altLang="ko-K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6159799" y="2203649"/>
            <a:ext cx="1580554" cy="64928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altLang="ko-K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giá</a:t>
            </a:r>
            <a:endParaRPr lang="ko-KR" alt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0128" name="직선 연결선 61"/>
          <p:cNvCxnSpPr>
            <a:cxnSpLocks noChangeShapeType="1"/>
            <a:stCxn id="52" idx="2"/>
            <a:endCxn id="90134" idx="1"/>
          </p:cNvCxnSpPr>
          <p:nvPr/>
        </p:nvCxnSpPr>
        <p:spPr bwMode="auto">
          <a:xfrm>
            <a:off x="4648201" y="2144422"/>
            <a:ext cx="5931" cy="12913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29" name="직선 연결선 63"/>
          <p:cNvCxnSpPr>
            <a:cxnSpLocks noChangeShapeType="1"/>
            <a:stCxn id="51" idx="3"/>
            <a:endCxn id="90134" idx="0"/>
          </p:cNvCxnSpPr>
          <p:nvPr/>
        </p:nvCxnSpPr>
        <p:spPr bwMode="auto">
          <a:xfrm>
            <a:off x="3203575" y="2384277"/>
            <a:ext cx="1476376" cy="104472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0" name="직선 연결선 66"/>
          <p:cNvCxnSpPr>
            <a:cxnSpLocks noChangeShapeType="1"/>
            <a:stCxn id="53" idx="1"/>
            <a:endCxn id="90134" idx="0"/>
          </p:cNvCxnSpPr>
          <p:nvPr/>
        </p:nvCxnSpPr>
        <p:spPr bwMode="auto">
          <a:xfrm flipH="1">
            <a:off x="4679951" y="2528293"/>
            <a:ext cx="1479848" cy="90070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1" name="직선 연결선 77"/>
          <p:cNvCxnSpPr>
            <a:cxnSpLocks noChangeShapeType="1"/>
            <a:stCxn id="49" idx="0"/>
            <a:endCxn id="90134" idx="0"/>
          </p:cNvCxnSpPr>
          <p:nvPr/>
        </p:nvCxnSpPr>
        <p:spPr bwMode="auto">
          <a:xfrm flipH="1" flipV="1">
            <a:off x="4679951" y="3429000"/>
            <a:ext cx="31750" cy="161870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0134" name="타원 90"/>
          <p:cNvSpPr>
            <a:spLocks noChangeArrowheads="1"/>
          </p:cNvSpPr>
          <p:nvPr/>
        </p:nvSpPr>
        <p:spPr bwMode="auto">
          <a:xfrm>
            <a:off x="4643438" y="3429000"/>
            <a:ext cx="73025" cy="46038"/>
          </a:xfrm>
          <a:prstGeom prst="ellipse">
            <a:avLst/>
          </a:prstGeom>
          <a:solidFill>
            <a:srgbClr val="BCE292"/>
          </a:solidFill>
          <a:ln w="38100" algn="ctr">
            <a:solidFill>
              <a:srgbClr val="92D05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b="1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8" name="구름 17"/>
          <p:cNvSpPr/>
          <p:nvPr/>
        </p:nvSpPr>
        <p:spPr bwMode="auto">
          <a:xfrm>
            <a:off x="3779912" y="2996952"/>
            <a:ext cx="1892782" cy="1152128"/>
          </a:xfrm>
          <a:prstGeom prst="cloud">
            <a:avLst/>
          </a:prstGeom>
          <a:solidFill>
            <a:srgbClr val="0652EA"/>
          </a:solidFill>
          <a:ln w="9525" cap="flat" cmpd="sng" algn="ctr">
            <a:noFill/>
            <a:prstDash val="solid"/>
            <a:round/>
            <a:headEnd type="oval" w="lg" len="lg"/>
            <a:tailEnd type="oval" w="lg" len="lg"/>
          </a:ln>
          <a:effectLst>
            <a:glow rad="228600">
              <a:srgbClr val="F3850D">
                <a:alpha val="40000"/>
              </a:srgbClr>
            </a:glo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altLang="ko-KR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CW</a:t>
            </a:r>
            <a:endParaRPr lang="ko-KR" altLang="en-US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직사각형 97"/>
          <p:cNvSpPr/>
          <p:nvPr/>
        </p:nvSpPr>
        <p:spPr bwMode="auto">
          <a:xfrm>
            <a:off x="2569369" y="6177433"/>
            <a:ext cx="431800" cy="215900"/>
          </a:xfrm>
          <a:prstGeom prst="rect">
            <a:avLst/>
          </a:prstGeom>
          <a:solidFill>
            <a:schemeClr val="bg1"/>
          </a:solidFill>
          <a:ln>
            <a:solidFill>
              <a:srgbClr val="6BA42C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endParaRPr lang="ko-KR" alt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001169" y="6105996"/>
            <a:ext cx="1439818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CW</a:t>
            </a:r>
            <a:endParaRPr lang="en-US" altLang="ko-K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직사각형 99"/>
          <p:cNvSpPr/>
          <p:nvPr/>
        </p:nvSpPr>
        <p:spPr bwMode="auto">
          <a:xfrm>
            <a:off x="4539456" y="6177433"/>
            <a:ext cx="431800" cy="2159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  <a:headEnd type="oval" w="lg" len="lg"/>
            <a:tailEnd type="oval" w="lg" len="lg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90000" tIns="46800" rIns="90000" bIns="46800" anchor="ctr" anchorCtr="1"/>
          <a:lstStyle/>
          <a:p>
            <a:pPr algn="ctr">
              <a:defRPr/>
            </a:pPr>
            <a:endParaRPr lang="ko-KR" alt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71256" y="6105996"/>
            <a:ext cx="129875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ko-KR" sz="1400" dirty="0" err="1" smtClean="0">
                <a:latin typeface="Arial" pitchFamily="34" charset="0"/>
                <a:cs typeface="Arial" pitchFamily="34" charset="0"/>
              </a:rPr>
              <a:t>Giống</a:t>
            </a:r>
            <a:r>
              <a:rPr lang="en-US" altLang="ko-KR" sz="1400" dirty="0" smtClean="0">
                <a:latin typeface="Arial" pitchFamily="34" charset="0"/>
                <a:cs typeface="Arial" pitchFamily="34" charset="0"/>
              </a:rPr>
              <a:t> option</a:t>
            </a:r>
            <a:endParaRPr lang="en-US" altLang="ko-K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42" name="직사각형 101"/>
          <p:cNvSpPr>
            <a:spLocks noChangeArrowheads="1"/>
          </p:cNvSpPr>
          <p:nvPr/>
        </p:nvSpPr>
        <p:spPr bwMode="auto">
          <a:xfrm>
            <a:off x="2267744" y="6101763"/>
            <a:ext cx="4826000" cy="360362"/>
          </a:xfrm>
          <a:prstGeom prst="rect">
            <a:avLst/>
          </a:prstGeom>
          <a:noFill/>
          <a:ln w="6350" algn="ctr">
            <a:solidFill>
              <a:schemeClr val="tx1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white">
          <a:xfrm>
            <a:off x="685801" y="76200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Rủi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ro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15200" y="6096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45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đòn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bẩy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838200"/>
            <a:ext cx="4114800" cy="21390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pPr>
              <a:spcBef>
                <a:spcPts val="1800"/>
              </a:spcBef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err="1" smtClean="0"/>
              <a:t>Cổ</a:t>
            </a:r>
            <a:r>
              <a:rPr lang="en-US" b="1" dirty="0" smtClean="0"/>
              <a:t> </a:t>
            </a:r>
            <a:r>
              <a:rPr lang="en-US" b="1" dirty="0" err="1"/>
              <a:t>phiếu</a:t>
            </a:r>
            <a:r>
              <a:rPr lang="en-US" b="1" dirty="0"/>
              <a:t> </a:t>
            </a:r>
            <a:r>
              <a:rPr lang="en-US" b="1" dirty="0" smtClean="0"/>
              <a:t>A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40%</a:t>
            </a:r>
            <a:r>
              <a:rPr lang="en-US" dirty="0" smtClean="0"/>
              <a:t> (</a:t>
            </a:r>
            <a:r>
              <a:rPr lang="en-US" dirty="0" err="1" smtClean="0"/>
              <a:t>lãi</a:t>
            </a:r>
            <a:r>
              <a:rPr lang="en-US" dirty="0" smtClean="0"/>
              <a:t> 14.000 -10.000= 4.000 / </a:t>
            </a:r>
            <a:r>
              <a:rPr lang="en-US" dirty="0" err="1" smtClean="0"/>
              <a:t>cổ</a:t>
            </a:r>
            <a:r>
              <a:rPr lang="en-US" dirty="0" smtClean="0"/>
              <a:t> </a:t>
            </a:r>
            <a:r>
              <a:rPr lang="en-US" dirty="0" err="1" smtClean="0"/>
              <a:t>phiếu</a:t>
            </a:r>
            <a:r>
              <a:rPr lang="en-US" dirty="0" smtClean="0"/>
              <a:t> x 1000 CP)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/>
              <a:t>CW</a:t>
            </a:r>
            <a:r>
              <a:rPr lang="en-US" dirty="0" smtClean="0"/>
              <a:t> : </a:t>
            </a:r>
            <a:r>
              <a:rPr lang="en-US" b="1" dirty="0" smtClean="0">
                <a:solidFill>
                  <a:srgbClr val="FF0000"/>
                </a:solidFill>
              </a:rPr>
              <a:t>100%</a:t>
            </a:r>
            <a:r>
              <a:rPr lang="en-US" dirty="0" smtClean="0"/>
              <a:t> (</a:t>
            </a:r>
            <a:r>
              <a:rPr lang="en-US" dirty="0" err="1" smtClean="0"/>
              <a:t>lãi</a:t>
            </a:r>
            <a:r>
              <a:rPr lang="en-US" dirty="0" smtClean="0"/>
              <a:t> 14.000 – 10.000 – 2.000 = 2.000 </a:t>
            </a:r>
            <a:r>
              <a:rPr lang="en-US" dirty="0" err="1" smtClean="0"/>
              <a:t>đồng</a:t>
            </a:r>
            <a:r>
              <a:rPr lang="en-US" dirty="0" smtClean="0"/>
              <a:t>/CW x 5.000 CW) 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00" y="1676400"/>
            <a:ext cx="2590800" cy="364715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Vốn</a:t>
            </a:r>
            <a:r>
              <a:rPr lang="en-US" dirty="0" smtClean="0"/>
              <a:t> = </a:t>
            </a:r>
            <a:r>
              <a:rPr lang="en-US" b="1" dirty="0" smtClean="0"/>
              <a:t>10 </a:t>
            </a:r>
            <a:r>
              <a:rPr lang="en-US" b="1" dirty="0" err="1" smtClean="0"/>
              <a:t>triệu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dirty="0" smtClean="0"/>
              <a:t>: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1.000 </a:t>
            </a:r>
            <a:r>
              <a:rPr lang="en-US" b="1" dirty="0" err="1" smtClean="0"/>
              <a:t>cổ</a:t>
            </a:r>
            <a:r>
              <a:rPr lang="en-US" b="1" dirty="0" smtClean="0"/>
              <a:t> </a:t>
            </a:r>
            <a:r>
              <a:rPr lang="en-US" b="1" dirty="0" err="1" smtClean="0"/>
              <a:t>phiếu</a:t>
            </a:r>
            <a:r>
              <a:rPr lang="en-US" b="1" dirty="0" smtClean="0"/>
              <a:t> A </a:t>
            </a:r>
            <a:r>
              <a:rPr lang="en-US" dirty="0" smtClean="0"/>
              <a:t>(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b="1" dirty="0" smtClean="0"/>
              <a:t>10.000</a:t>
            </a:r>
            <a:r>
              <a:rPr lang="en-US" dirty="0" smtClean="0"/>
              <a:t> /CP)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5.000 </a:t>
            </a:r>
            <a:r>
              <a:rPr lang="en-US" b="1" dirty="0" smtClean="0"/>
              <a:t>CW </a:t>
            </a:r>
            <a:r>
              <a:rPr lang="en-US" b="1" dirty="0" err="1" smtClean="0"/>
              <a:t>mua</a:t>
            </a:r>
            <a:r>
              <a:rPr lang="en-US" b="1" dirty="0" smtClean="0"/>
              <a:t> </a:t>
            </a:r>
            <a:r>
              <a:rPr lang="en-US" dirty="0" smtClean="0"/>
              <a:t>(CKCS: </a:t>
            </a:r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b="1" dirty="0" smtClean="0"/>
              <a:t>2.000</a:t>
            </a:r>
            <a:r>
              <a:rPr lang="en-US" dirty="0" smtClean="0"/>
              <a:t>/CW, </a:t>
            </a:r>
            <a:r>
              <a:rPr lang="en-US" dirty="0" err="1" smtClean="0"/>
              <a:t>tỷ</a:t>
            </a:r>
            <a:r>
              <a:rPr lang="en-US" dirty="0" smtClean="0"/>
              <a:t> </a:t>
            </a:r>
            <a:r>
              <a:rPr lang="en-US" dirty="0" err="1" smtClean="0"/>
              <a:t>lệ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b="1" dirty="0" smtClean="0"/>
              <a:t>1:1</a:t>
            </a:r>
            <a:r>
              <a:rPr lang="en-US" dirty="0" smtClean="0"/>
              <a:t>, 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b="1" dirty="0" smtClean="0"/>
              <a:t>10.000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29200" y="4038600"/>
            <a:ext cx="4114800" cy="1354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buFont typeface="Arial" pitchFamily="34" charset="0"/>
              <a:buChar char="•"/>
            </a:pPr>
            <a:r>
              <a:rPr lang="en-US" smtClean="0"/>
              <a:t> </a:t>
            </a:r>
            <a:r>
              <a:rPr lang="en-US" b="1" smtClean="0"/>
              <a:t>Cổ phiếu A: </a:t>
            </a:r>
            <a:r>
              <a:rPr lang="en-US" smtClean="0">
                <a:solidFill>
                  <a:srgbClr val="FF0000"/>
                </a:solidFill>
              </a:rPr>
              <a:t>- </a:t>
            </a:r>
            <a:r>
              <a:rPr lang="en-US" b="1" smtClean="0">
                <a:solidFill>
                  <a:srgbClr val="FF0000"/>
                </a:solidFill>
              </a:rPr>
              <a:t>40 %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(Lỗ 10.000 – 6.000 = 4.000/ cổ phiếu x 1000 CP)</a:t>
            </a:r>
          </a:p>
          <a:p>
            <a:pPr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n-US" b="1" smtClean="0"/>
              <a:t> CW: </a:t>
            </a:r>
            <a:r>
              <a:rPr lang="en-US" b="1" smtClean="0">
                <a:solidFill>
                  <a:srgbClr val="FF0000"/>
                </a:solidFill>
              </a:rPr>
              <a:t>- 100% </a:t>
            </a:r>
            <a:r>
              <a:rPr lang="en-US" b="1" smtClean="0"/>
              <a:t>(</a:t>
            </a:r>
            <a:r>
              <a:rPr lang="en-US" smtClean="0"/>
              <a:t>Lỗ phí  mua quyền 10 triệu</a:t>
            </a:r>
            <a:r>
              <a:rPr lang="en-US" b="1" smtClean="0"/>
              <a:t>)</a:t>
            </a:r>
            <a:endParaRPr lang="en-US" smtClean="0"/>
          </a:p>
        </p:txBody>
      </p:sp>
      <p:sp>
        <p:nvSpPr>
          <p:cNvPr id="11" name="Right Arrow 10"/>
          <p:cNvSpPr/>
          <p:nvPr/>
        </p:nvSpPr>
        <p:spPr>
          <a:xfrm>
            <a:off x="2819400" y="3886200"/>
            <a:ext cx="2133600" cy="1447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CP A  </a:t>
            </a:r>
            <a:r>
              <a:rPr lang="en-US" dirty="0" err="1" smtClean="0">
                <a:solidFill>
                  <a:schemeClr val="tx1"/>
                </a:solidFill>
              </a:rPr>
              <a:t>giảm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giá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xuống</a:t>
            </a:r>
            <a:r>
              <a:rPr lang="en-US" dirty="0" smtClean="0">
                <a:solidFill>
                  <a:schemeClr val="tx1"/>
                </a:solidFill>
              </a:rPr>
              <a:t> 6000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19400" y="1447800"/>
            <a:ext cx="2286000" cy="14478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CP A  </a:t>
            </a:r>
            <a:r>
              <a:rPr lang="en-US" dirty="0" err="1" smtClean="0">
                <a:solidFill>
                  <a:schemeClr val="tx1"/>
                </a:solidFill>
              </a:rPr>
              <a:t>tăng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giá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lên</a:t>
            </a:r>
            <a:r>
              <a:rPr lang="en-US" dirty="0" smtClean="0">
                <a:solidFill>
                  <a:schemeClr val="tx1"/>
                </a:solidFill>
              </a:rPr>
              <a:t> 14000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71800" y="10668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smtClean="0">
                <a:solidFill>
                  <a:srgbClr val="FF0000"/>
                </a:solidFill>
              </a:rPr>
              <a:t>Lợi ích đòn bẩy</a:t>
            </a:r>
            <a:endParaRPr lang="en-US" sz="2200" b="1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19400" y="34290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smtClean="0">
                <a:solidFill>
                  <a:srgbClr val="FF0000"/>
                </a:solidFill>
              </a:rPr>
              <a:t>Rủi ro đòn bẩy</a:t>
            </a:r>
            <a:endParaRPr lang="en-US" sz="2200" b="1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56388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FF0000"/>
                </a:solidFill>
              </a:rPr>
              <a:t>Với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cùng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mức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biến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động</a:t>
            </a:r>
            <a:r>
              <a:rPr lang="en-US" sz="2200" dirty="0" smtClean="0">
                <a:solidFill>
                  <a:srgbClr val="FF0000"/>
                </a:solidFill>
              </a:rPr>
              <a:t> CKCS , CW </a:t>
            </a:r>
            <a:r>
              <a:rPr lang="en-US" sz="2200" dirty="0" err="1" smtClean="0">
                <a:solidFill>
                  <a:srgbClr val="FF0000"/>
                </a:solidFill>
              </a:rPr>
              <a:t>tạo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hiệu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ứng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lãi</a:t>
            </a:r>
            <a:r>
              <a:rPr lang="en-US" sz="2200" dirty="0" smtClean="0">
                <a:solidFill>
                  <a:srgbClr val="FF0000"/>
                </a:solidFill>
              </a:rPr>
              <a:t> (</a:t>
            </a:r>
            <a:r>
              <a:rPr lang="en-US" sz="2200" dirty="0" err="1" smtClean="0">
                <a:solidFill>
                  <a:srgbClr val="FF0000"/>
                </a:solidFill>
              </a:rPr>
              <a:t>lỗ</a:t>
            </a:r>
            <a:r>
              <a:rPr lang="en-US" sz="2200" dirty="0" smtClean="0">
                <a:solidFill>
                  <a:srgbClr val="FF0000"/>
                </a:solidFill>
              </a:rPr>
              <a:t>) </a:t>
            </a:r>
            <a:r>
              <a:rPr lang="en-US" sz="2200" dirty="0" err="1" smtClean="0">
                <a:solidFill>
                  <a:srgbClr val="FF0000"/>
                </a:solidFill>
              </a:rPr>
              <a:t>trên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khoản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đầu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tư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u="sng" dirty="0" err="1" smtClean="0">
                <a:solidFill>
                  <a:srgbClr val="FF0000"/>
                </a:solidFill>
              </a:rPr>
              <a:t>lớn</a:t>
            </a:r>
            <a:r>
              <a:rPr lang="en-US" sz="2200" u="sng" dirty="0" smtClean="0">
                <a:solidFill>
                  <a:srgbClr val="FF0000"/>
                </a:solidFill>
              </a:rPr>
              <a:t> </a:t>
            </a:r>
            <a:r>
              <a:rPr lang="en-US" sz="2200" u="sng" dirty="0" err="1" smtClean="0">
                <a:solidFill>
                  <a:srgbClr val="FF0000"/>
                </a:solidFill>
              </a:rPr>
              <a:t>hơn</a:t>
            </a:r>
            <a:r>
              <a:rPr lang="en-US" sz="2200" u="sng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</a:rPr>
              <a:t>so </a:t>
            </a:r>
            <a:r>
              <a:rPr lang="en-US" sz="2200" dirty="0" err="1" smtClean="0">
                <a:solidFill>
                  <a:srgbClr val="FF0000"/>
                </a:solidFill>
              </a:rPr>
              <a:t>với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đầu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tư</a:t>
            </a:r>
            <a:r>
              <a:rPr lang="en-US" sz="2200" dirty="0" smtClean="0">
                <a:solidFill>
                  <a:srgbClr val="FF0000"/>
                </a:solidFill>
              </a:rPr>
              <a:t> CKCS </a:t>
            </a:r>
            <a:r>
              <a:rPr lang="en-US" sz="2200" dirty="0" err="1" smtClean="0">
                <a:solidFill>
                  <a:srgbClr val="FF0000"/>
                </a:solidFill>
              </a:rPr>
              <a:t>trực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tiếp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228600" y="5715000"/>
            <a:ext cx="685800" cy="45720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57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458199" cy="563562"/>
          </a:xfrm>
        </p:spPr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Cấu trúc bài trình bày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382000" cy="487997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500" b="1" dirty="0" smtClean="0">
                <a:solidFill>
                  <a:srgbClr val="EC9B6E"/>
                </a:solidFill>
                <a:latin typeface="Arial" pitchFamily="34" charset="0"/>
                <a:cs typeface="Arial" pitchFamily="34" charset="0"/>
              </a:rPr>
              <a:t>A. 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Tổng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CW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giới</a:t>
            </a:r>
            <a:endParaRPr lang="en-US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500" b="1" dirty="0" smtClean="0">
                <a:solidFill>
                  <a:srgbClr val="EC9B6E"/>
                </a:solidFill>
                <a:latin typeface="Arial" pitchFamily="34" charset="0"/>
                <a:cs typeface="Arial" pitchFamily="34" charset="0"/>
              </a:rPr>
              <a:t>B. 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Giới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thiệu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b="1" dirty="0" smtClean="0">
                <a:solidFill>
                  <a:srgbClr val="EC9B6E"/>
                </a:solidFill>
                <a:latin typeface="Arial" pitchFamily="34" charset="0"/>
                <a:cs typeface="Arial" pitchFamily="34" charset="0"/>
              </a:rPr>
              <a:t>C. 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CW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tại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Nam</a:t>
            </a:r>
          </a:p>
          <a:p>
            <a:endParaRPr lang="en-US" sz="2200" dirty="0" smtClean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trạng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thái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moneyness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 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28600" y="1143000"/>
            <a:ext cx="8077200" cy="4800600"/>
            <a:chOff x="228600" y="1143000"/>
            <a:chExt cx="7010400" cy="4648200"/>
          </a:xfrm>
        </p:grpSpPr>
        <p:grpSp>
          <p:nvGrpSpPr>
            <p:cNvPr id="25" name="Group 24"/>
            <p:cNvGrpSpPr/>
            <p:nvPr/>
          </p:nvGrpSpPr>
          <p:grpSpPr>
            <a:xfrm>
              <a:off x="228600" y="1600200"/>
              <a:ext cx="3429000" cy="3657600"/>
              <a:chOff x="228600" y="1600200"/>
              <a:chExt cx="3429000" cy="36576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228600" y="2057400"/>
                <a:ext cx="2743200" cy="14478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3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Trạng</a:t>
                </a:r>
                <a:r>
                  <a:rPr lang="en-US" sz="23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3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thái</a:t>
                </a:r>
                <a:r>
                  <a:rPr lang="en-US" sz="23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3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moneyness</a:t>
                </a:r>
                <a:r>
                  <a:rPr lang="en-US" sz="23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ctr"/>
                <a:r>
                  <a:rPr lang="en-US" sz="23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</a:t>
                </a:r>
              </a:p>
            </p:txBody>
          </p:sp>
          <p:cxnSp>
            <p:nvCxnSpPr>
              <p:cNvPr id="14" name="Straight Arrow Connector 13"/>
              <p:cNvCxnSpPr>
                <a:stCxn id="7" idx="3"/>
                <a:endCxn id="10" idx="1"/>
              </p:cNvCxnSpPr>
              <p:nvPr/>
            </p:nvCxnSpPr>
            <p:spPr>
              <a:xfrm flipV="1">
                <a:off x="2971800" y="1600200"/>
                <a:ext cx="685800" cy="118110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>
                <a:stCxn id="7" idx="3"/>
                <a:endCxn id="23" idx="1"/>
              </p:cNvCxnSpPr>
              <p:nvPr/>
            </p:nvCxnSpPr>
            <p:spPr>
              <a:xfrm>
                <a:off x="2971800" y="2781300"/>
                <a:ext cx="685800" cy="57150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>
                <a:stCxn id="7" idx="3"/>
                <a:endCxn id="24" idx="1"/>
              </p:cNvCxnSpPr>
              <p:nvPr/>
            </p:nvCxnSpPr>
            <p:spPr>
              <a:xfrm>
                <a:off x="2971800" y="2781300"/>
                <a:ext cx="685800" cy="247650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3657600" y="1143000"/>
              <a:ext cx="3581400" cy="990600"/>
              <a:chOff x="3657600" y="1143000"/>
              <a:chExt cx="3581400" cy="9906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3657600" y="1143000"/>
                <a:ext cx="1143000" cy="914400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200" b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ITM</a:t>
                </a:r>
              </a:p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Pentagon 40"/>
              <p:cNvSpPr/>
              <p:nvPr/>
            </p:nvSpPr>
            <p:spPr>
              <a:xfrm>
                <a:off x="4876800" y="11430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mua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S &gt; X</a:t>
                </a:r>
                <a:endParaRPr lang="en-US" sz="2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Pentagon 42"/>
              <p:cNvSpPr/>
              <p:nvPr/>
            </p:nvSpPr>
            <p:spPr>
              <a:xfrm>
                <a:off x="4876800" y="16764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bán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S &lt; X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657600" y="2895600"/>
              <a:ext cx="3581400" cy="990600"/>
              <a:chOff x="3657600" y="2895600"/>
              <a:chExt cx="3581400" cy="9906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3657600" y="2895600"/>
                <a:ext cx="1143000" cy="914400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200" b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ATM</a:t>
                </a:r>
              </a:p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Pentagon 43"/>
              <p:cNvSpPr/>
              <p:nvPr/>
            </p:nvSpPr>
            <p:spPr>
              <a:xfrm>
                <a:off x="4876800" y="28956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mua</a:t>
                </a:r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 = X</a:t>
                </a:r>
              </a:p>
            </p:txBody>
          </p:sp>
          <p:sp>
            <p:nvSpPr>
              <p:cNvPr id="45" name="Pentagon 44"/>
              <p:cNvSpPr/>
              <p:nvPr/>
            </p:nvSpPr>
            <p:spPr>
              <a:xfrm>
                <a:off x="4876800" y="34290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bán</a:t>
                </a:r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 = X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657600" y="4800600"/>
              <a:ext cx="3505200" cy="990600"/>
              <a:chOff x="3657600" y="4800600"/>
              <a:chExt cx="3505200" cy="990600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3657600" y="4800600"/>
                <a:ext cx="1066800" cy="914400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C000">
                      <a:tint val="66000"/>
                      <a:satMod val="160000"/>
                    </a:srgbClr>
                  </a:gs>
                  <a:gs pos="50000">
                    <a:srgbClr val="FFC000">
                      <a:tint val="44500"/>
                      <a:satMod val="160000"/>
                    </a:srgbClr>
                  </a:gs>
                  <a:gs pos="100000">
                    <a:srgbClr val="FFC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200" b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OTM</a:t>
                </a:r>
              </a:p>
              <a:p>
                <a:pPr algn="ctr"/>
                <a:endParaRPr lang="en-US" sz="22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Pentagon 45"/>
              <p:cNvSpPr/>
              <p:nvPr/>
            </p:nvSpPr>
            <p:spPr>
              <a:xfrm>
                <a:off x="4800600" y="48006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mua</a:t>
                </a:r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 &lt; X: </a:t>
                </a:r>
                <a:endParaRPr lang="en-US" sz="22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Pentagon 46"/>
              <p:cNvSpPr/>
              <p:nvPr/>
            </p:nvSpPr>
            <p:spPr>
              <a:xfrm>
                <a:off x="4800600" y="5334000"/>
                <a:ext cx="2362200" cy="457200"/>
              </a:xfrm>
              <a:prstGeom prst="homePlate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CW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bán</a:t>
                </a:r>
                <a:r>
                  <a:rPr lang="en-US" sz="22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n-US" sz="22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 &gt; X </a:t>
                </a: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457200" y="3932872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smtClean="0"/>
              <a:t>S: </a:t>
            </a:r>
            <a:r>
              <a:rPr lang="en-US" sz="2000" err="1" smtClean="0"/>
              <a:t>Giá</a:t>
            </a:r>
            <a:r>
              <a:rPr lang="en-US" sz="2000" smtClean="0"/>
              <a:t> CKCS </a:t>
            </a:r>
            <a:r>
              <a:rPr lang="en-US" sz="2000" err="1" smtClean="0"/>
              <a:t>trên</a:t>
            </a:r>
            <a:r>
              <a:rPr lang="en-US" sz="2000" smtClean="0"/>
              <a:t> </a:t>
            </a:r>
            <a:r>
              <a:rPr lang="en-US" sz="2000" err="1" smtClean="0"/>
              <a:t>thị</a:t>
            </a:r>
            <a:r>
              <a:rPr lang="en-US" sz="2000" smtClean="0"/>
              <a:t> </a:t>
            </a:r>
            <a:r>
              <a:rPr lang="en-US" sz="2000" err="1" smtClean="0"/>
              <a:t>trường</a:t>
            </a:r>
            <a:r>
              <a:rPr lang="en-US" sz="2000" smtClean="0"/>
              <a:t> </a:t>
            </a:r>
            <a:r>
              <a:rPr lang="en-US" sz="2000" err="1" smtClean="0"/>
              <a:t>giao</a:t>
            </a:r>
            <a:r>
              <a:rPr lang="en-US" sz="2000" smtClean="0"/>
              <a:t> </a:t>
            </a:r>
            <a:r>
              <a:rPr lang="en-US" sz="2000" err="1" smtClean="0"/>
              <a:t>ngay</a:t>
            </a:r>
            <a:endParaRPr lang="en-US" sz="2000" smtClean="0"/>
          </a:p>
          <a:p>
            <a:pPr algn="just">
              <a:spcBef>
                <a:spcPts val="1200"/>
              </a:spcBef>
            </a:pPr>
            <a:r>
              <a:rPr lang="en-US" sz="2000" b="1" smtClean="0"/>
              <a:t>X: </a:t>
            </a:r>
            <a:r>
              <a:rPr lang="en-US" sz="2000" err="1" smtClean="0"/>
              <a:t>Giá</a:t>
            </a:r>
            <a:r>
              <a:rPr lang="en-US" sz="2000" smtClean="0"/>
              <a:t> CKCS </a:t>
            </a:r>
            <a:r>
              <a:rPr lang="en-US" sz="2000" err="1" smtClean="0"/>
              <a:t>khi</a:t>
            </a:r>
            <a:r>
              <a:rPr lang="en-US" sz="2000" smtClean="0"/>
              <a:t> </a:t>
            </a:r>
            <a:r>
              <a:rPr lang="en-US" sz="2000" err="1" smtClean="0"/>
              <a:t>thực</a:t>
            </a:r>
            <a:r>
              <a:rPr lang="en-US" sz="2000" smtClean="0"/>
              <a:t> </a:t>
            </a:r>
            <a:r>
              <a:rPr lang="en-US" sz="2000" err="1" smtClean="0"/>
              <a:t>hiện</a:t>
            </a:r>
            <a:r>
              <a:rPr lang="en-US" sz="2000" smtClean="0"/>
              <a:t> </a:t>
            </a:r>
            <a:r>
              <a:rPr lang="en-US" sz="2000" err="1" smtClean="0"/>
              <a:t>quyền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5D141-2B93-4DBC-B19A-D459A3B4C5B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직각 삼각형 15"/>
          <p:cNvSpPr/>
          <p:nvPr/>
        </p:nvSpPr>
        <p:spPr>
          <a:xfrm>
            <a:off x="2843322" y="3357513"/>
            <a:ext cx="1944216" cy="1944216"/>
          </a:xfrm>
          <a:prstGeom prst="rtTriangl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ysClr val="window" lastClr="FFFFFF"/>
              </a:solidFill>
              <a:latin typeface="맑은 고딕"/>
              <a:ea typeface="맑은 고딕"/>
            </a:endParaRPr>
          </a:p>
        </p:txBody>
      </p:sp>
      <p:cxnSp>
        <p:nvCxnSpPr>
          <p:cNvPr id="6" name="직선 화살표 연결선 16"/>
          <p:cNvCxnSpPr>
            <a:cxnSpLocks noChangeShapeType="1"/>
          </p:cNvCxnSpPr>
          <p:nvPr/>
        </p:nvCxnSpPr>
        <p:spPr bwMode="auto">
          <a:xfrm>
            <a:off x="681038" y="5300663"/>
            <a:ext cx="4465637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7" name="직선 화살표 연결선 17"/>
          <p:cNvCxnSpPr>
            <a:cxnSpLocks noChangeShapeType="1"/>
          </p:cNvCxnSpPr>
          <p:nvPr/>
        </p:nvCxnSpPr>
        <p:spPr bwMode="auto">
          <a:xfrm flipV="1">
            <a:off x="752475" y="2781300"/>
            <a:ext cx="0" cy="288131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8" name="직선 연결선 18"/>
          <p:cNvCxnSpPr>
            <a:cxnSpLocks noChangeShapeType="1"/>
          </p:cNvCxnSpPr>
          <p:nvPr/>
        </p:nvCxnSpPr>
        <p:spPr bwMode="auto">
          <a:xfrm>
            <a:off x="752475" y="5300663"/>
            <a:ext cx="2090738" cy="0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</p:cxnSp>
      <p:cxnSp>
        <p:nvCxnSpPr>
          <p:cNvPr id="9" name="직선 연결선 19"/>
          <p:cNvCxnSpPr>
            <a:cxnSpLocks noChangeShapeType="1"/>
          </p:cNvCxnSpPr>
          <p:nvPr/>
        </p:nvCxnSpPr>
        <p:spPr bwMode="auto">
          <a:xfrm flipV="1">
            <a:off x="2843213" y="3357563"/>
            <a:ext cx="1943100" cy="1943100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</p:cxnSp>
      <p:sp>
        <p:nvSpPr>
          <p:cNvPr id="10" name="TextBox 9"/>
          <p:cNvSpPr txBox="1"/>
          <p:nvPr/>
        </p:nvSpPr>
        <p:spPr>
          <a:xfrm>
            <a:off x="2063750" y="5857329"/>
            <a:ext cx="198644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400" b="1" smtClean="0">
                <a:latin typeface="Arial" pitchFamily="34" charset="0"/>
                <a:cs typeface="Arial" pitchFamily="34" charset="0"/>
              </a:rPr>
              <a:t>Cấu trúc giá CW mua</a:t>
            </a:r>
            <a:endParaRPr lang="ko-KR" alt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29963" y="5300663"/>
            <a:ext cx="89639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Giá CKCS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288" y="2565400"/>
            <a:ext cx="72487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Giá CW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자유형 35"/>
          <p:cNvSpPr/>
          <p:nvPr/>
        </p:nvSpPr>
        <p:spPr bwMode="auto">
          <a:xfrm>
            <a:off x="805417" y="3328392"/>
            <a:ext cx="3876261" cy="1838739"/>
          </a:xfrm>
          <a:custGeom>
            <a:avLst/>
            <a:gdLst>
              <a:gd name="connsiteX0" fmla="*/ 0 w 3876261"/>
              <a:gd name="connsiteY0" fmla="*/ 1838739 h 1838739"/>
              <a:gd name="connsiteX1" fmla="*/ 894522 w 3876261"/>
              <a:gd name="connsiteY1" fmla="*/ 1709530 h 1838739"/>
              <a:gd name="connsiteX2" fmla="*/ 1918252 w 3876261"/>
              <a:gd name="connsiteY2" fmla="*/ 1391478 h 1838739"/>
              <a:gd name="connsiteX3" fmla="*/ 3200400 w 3876261"/>
              <a:gd name="connsiteY3" fmla="*/ 586409 h 1838739"/>
              <a:gd name="connsiteX4" fmla="*/ 3876261 w 3876261"/>
              <a:gd name="connsiteY4" fmla="*/ 0 h 1838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6261" h="1838739">
                <a:moveTo>
                  <a:pt x="0" y="1838739"/>
                </a:moveTo>
                <a:cubicBezTo>
                  <a:pt x="287406" y="1811406"/>
                  <a:pt x="574813" y="1784074"/>
                  <a:pt x="894522" y="1709530"/>
                </a:cubicBezTo>
                <a:cubicBezTo>
                  <a:pt x="1214231" y="1634986"/>
                  <a:pt x="1533939" y="1578665"/>
                  <a:pt x="1918252" y="1391478"/>
                </a:cubicBezTo>
                <a:cubicBezTo>
                  <a:pt x="2302565" y="1204291"/>
                  <a:pt x="2874065" y="818322"/>
                  <a:pt x="3200400" y="586409"/>
                </a:cubicBezTo>
                <a:cubicBezTo>
                  <a:pt x="3526735" y="354496"/>
                  <a:pt x="3701498" y="177248"/>
                  <a:pt x="3876261" y="0"/>
                </a:cubicBezTo>
              </a:path>
            </a:pathLst>
          </a:custGeom>
          <a:noFill/>
          <a:ln w="28575" cap="flat" cmpd="sng" algn="ctr">
            <a:solidFill>
              <a:srgbClr val="FF5050"/>
            </a:solidFill>
            <a:prstDash val="solid"/>
            <a:round/>
            <a:headEnd type="none" w="lg" len="lg"/>
            <a:tailEnd type="none" w="lg" len="lg"/>
          </a:ln>
          <a:effectLst/>
          <a:scene3d>
            <a:camera prst="orthographicFront">
              <a:rot lat="0" lon="0" rev="60000"/>
            </a:camera>
            <a:lightRig rig="threePt" dir="t"/>
          </a:scene3d>
        </p:spPr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cxnSp>
        <p:nvCxnSpPr>
          <p:cNvPr id="14" name="직선 연결선 55"/>
          <p:cNvCxnSpPr>
            <a:cxnSpLocks noChangeShapeType="1"/>
          </p:cNvCxnSpPr>
          <p:nvPr/>
        </p:nvCxnSpPr>
        <p:spPr bwMode="auto">
          <a:xfrm>
            <a:off x="3779838" y="1989138"/>
            <a:ext cx="15128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" name="직선 연결선 60"/>
          <p:cNvCxnSpPr>
            <a:cxnSpLocks noChangeShapeType="1"/>
          </p:cNvCxnSpPr>
          <p:nvPr/>
        </p:nvCxnSpPr>
        <p:spPr bwMode="auto">
          <a:xfrm>
            <a:off x="3492500" y="5013325"/>
            <a:ext cx="18002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triangle" w="lg" len="lg"/>
            <a:tailEnd type="none" w="lg" len="lg"/>
          </a:ln>
        </p:spPr>
      </p:cxnSp>
      <p:sp>
        <p:nvSpPr>
          <p:cNvPr id="16" name="모서리가 둥근 직사각형 57"/>
          <p:cNvSpPr/>
          <p:nvPr/>
        </p:nvSpPr>
        <p:spPr bwMode="auto">
          <a:xfrm>
            <a:off x="5148064" y="4005064"/>
            <a:ext cx="3600400" cy="2232248"/>
          </a:xfrm>
          <a:prstGeom prst="roundRect">
            <a:avLst>
              <a:gd name="adj" fmla="val 13066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90000" tIns="46800" rIns="90000" bIns="46800"/>
          <a:lstStyle/>
          <a:p>
            <a:pPr marL="179388" indent="-179388">
              <a:defRPr/>
            </a:pPr>
            <a:endParaRPr lang="en-US" altLang="ko-KR" sz="2000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buFontTx/>
              <a:buChar char="-"/>
              <a:defRPr/>
            </a:pPr>
            <a:r>
              <a:rPr lang="en-US" altLang="ko-KR" sz="1600" smtClean="0">
                <a:solidFill>
                  <a:srgbClr val="00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Chênh lệch giữa giá hiện hành và giá thực hiện</a:t>
            </a:r>
            <a:endParaRPr lang="en-US" altLang="ko-KR" sz="1600" b="1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defRPr/>
            </a:pPr>
            <a:endParaRPr lang="en-US" altLang="ko-KR" sz="1050" dirty="0">
              <a:solidFill>
                <a:srgbClr val="000000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6047595" y="4005064"/>
            <a:ext cx="169790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b="1" smtClean="0">
                <a:latin typeface="Arial" pitchFamily="34" charset="0"/>
                <a:cs typeface="Arial" pitchFamily="34" charset="0"/>
              </a:rPr>
              <a:t>&lt;Giá trị thực&gt;</a:t>
            </a:r>
            <a:endParaRPr lang="ko-KR" alt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오른쪽 화살표 64"/>
          <p:cNvSpPr>
            <a:spLocks noChangeArrowheads="1"/>
          </p:cNvSpPr>
          <p:nvPr/>
        </p:nvSpPr>
        <p:spPr bwMode="auto">
          <a:xfrm>
            <a:off x="5220072" y="5119037"/>
            <a:ext cx="225025" cy="2911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E292"/>
          </a:solidFill>
          <a:ln w="38100" algn="ctr">
            <a:solidFill>
              <a:srgbClr val="00B05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65"/>
          <p:cNvSpPr>
            <a:spLocks noChangeArrowheads="1"/>
          </p:cNvSpPr>
          <p:nvPr/>
        </p:nvSpPr>
        <p:spPr bwMode="auto">
          <a:xfrm>
            <a:off x="5486400" y="5074170"/>
            <a:ext cx="30963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600" b="1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Dễ định giá và có thể thấy bằng trực giác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모서리가 둥근 직사각형 56"/>
          <p:cNvSpPr/>
          <p:nvPr/>
        </p:nvSpPr>
        <p:spPr bwMode="auto">
          <a:xfrm>
            <a:off x="5147815" y="1557463"/>
            <a:ext cx="3600649" cy="2087561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>
              <a:defRPr/>
            </a:pPr>
            <a:endParaRPr lang="en-US" altLang="ko-KR" sz="1600" b="1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>
              <a:defRPr/>
            </a:pPr>
            <a:endParaRPr lang="en-US" altLang="ko-KR" sz="100" b="1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buFontTx/>
              <a:buChar char="-"/>
              <a:defRPr/>
            </a:pPr>
            <a:r>
              <a:rPr lang="en-US" altLang="ko-KR" sz="16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trị có thể mà CW sẽ thực hiện trong tương lai</a:t>
            </a:r>
            <a:endParaRPr lang="en-US" altLang="ko-KR" sz="16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buFontTx/>
              <a:buChar char="-"/>
              <a:defRPr/>
            </a:pPr>
            <a:endParaRPr lang="en-US" altLang="ko-KR" sz="8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buFontTx/>
              <a:buChar char="-"/>
              <a:defRPr/>
            </a:pPr>
            <a:r>
              <a:rPr lang="en-US" altLang="ko-KR" sz="16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trị này mất đi khi CW đáo hạn</a:t>
            </a:r>
            <a:endParaRPr lang="en-US" altLang="ko-KR" sz="16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6084168" y="1586037"/>
            <a:ext cx="211147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b="1" smtClean="0">
                <a:latin typeface="+mn-ea"/>
                <a:ea typeface="+mn-ea"/>
              </a:rPr>
              <a:t>&lt;Giá trị thời gian&gt;</a:t>
            </a:r>
            <a:endParaRPr lang="ko-KR" altLang="en-US" b="1" dirty="0">
              <a:latin typeface="+mn-ea"/>
              <a:ea typeface="+mn-ea"/>
            </a:endParaRPr>
          </a:p>
        </p:txBody>
      </p:sp>
      <p:sp>
        <p:nvSpPr>
          <p:cNvPr id="22" name="오른쪽 화살표 62"/>
          <p:cNvSpPr>
            <a:spLocks noChangeArrowheads="1"/>
          </p:cNvSpPr>
          <p:nvPr/>
        </p:nvSpPr>
        <p:spPr bwMode="auto">
          <a:xfrm>
            <a:off x="5220072" y="2971800"/>
            <a:ext cx="215999" cy="19437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CE292"/>
          </a:solidFill>
          <a:ln w="38100" algn="ctr">
            <a:solidFill>
              <a:srgbClr val="00B050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3" name="직사각형 63"/>
          <p:cNvSpPr>
            <a:spLocks noChangeArrowheads="1"/>
          </p:cNvSpPr>
          <p:nvPr/>
        </p:nvSpPr>
        <p:spPr bwMode="auto">
          <a:xfrm>
            <a:off x="5551576" y="2895600"/>
            <a:ext cx="1763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600" b="1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Khó để định giá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직선 화살표 연결선 69"/>
          <p:cNvCxnSpPr>
            <a:cxnSpLocks noChangeShapeType="1"/>
          </p:cNvCxnSpPr>
          <p:nvPr/>
        </p:nvCxnSpPr>
        <p:spPr bwMode="auto">
          <a:xfrm>
            <a:off x="3419475" y="4292600"/>
            <a:ext cx="0" cy="431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5" name="직선 화살표 연결선 70"/>
          <p:cNvCxnSpPr>
            <a:cxnSpLocks noChangeShapeType="1"/>
          </p:cNvCxnSpPr>
          <p:nvPr/>
        </p:nvCxnSpPr>
        <p:spPr bwMode="auto">
          <a:xfrm>
            <a:off x="3419475" y="4757738"/>
            <a:ext cx="0" cy="542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26" name="직선 연결선 89"/>
          <p:cNvCxnSpPr>
            <a:cxnSpLocks noChangeShapeType="1"/>
          </p:cNvCxnSpPr>
          <p:nvPr/>
        </p:nvCxnSpPr>
        <p:spPr bwMode="auto">
          <a:xfrm>
            <a:off x="3779838" y="1989138"/>
            <a:ext cx="0" cy="2519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7" name="직선 화살표 연결선 94"/>
          <p:cNvCxnSpPr>
            <a:cxnSpLocks noChangeShapeType="1"/>
          </p:cNvCxnSpPr>
          <p:nvPr/>
        </p:nvCxnSpPr>
        <p:spPr bwMode="auto">
          <a:xfrm flipH="1">
            <a:off x="3492500" y="4508500"/>
            <a:ext cx="287338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sm" len="sm"/>
            <a:tailEnd type="triangle" w="lg" len="lg"/>
          </a:ln>
        </p:spPr>
      </p:cxnSp>
      <p:cxnSp>
        <p:nvCxnSpPr>
          <p:cNvPr id="28" name="직선 화살표 연결선 95"/>
          <p:cNvCxnSpPr>
            <a:cxnSpLocks noChangeShapeType="1"/>
          </p:cNvCxnSpPr>
          <p:nvPr/>
        </p:nvCxnSpPr>
        <p:spPr bwMode="auto">
          <a:xfrm rot="5400000">
            <a:off x="3115469" y="5028407"/>
            <a:ext cx="0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9" name="직사각형 99"/>
          <p:cNvSpPr/>
          <p:nvPr/>
        </p:nvSpPr>
        <p:spPr>
          <a:xfrm rot="10800000">
            <a:off x="2987675" y="5183188"/>
            <a:ext cx="296863" cy="261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05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//</a:t>
            </a:r>
            <a:endParaRPr lang="ko-KR" altLang="en-US" sz="1200" dirty="0"/>
          </a:p>
        </p:txBody>
      </p:sp>
      <p:sp>
        <p:nvSpPr>
          <p:cNvPr id="30" name="직사각형 100"/>
          <p:cNvSpPr/>
          <p:nvPr/>
        </p:nvSpPr>
        <p:spPr>
          <a:xfrm rot="10800000">
            <a:off x="3267075" y="4902200"/>
            <a:ext cx="296863" cy="260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105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//</a:t>
            </a:r>
            <a:endParaRPr lang="ko-KR" altLang="en-US" sz="1200" dirty="0"/>
          </a:p>
        </p:txBody>
      </p:sp>
      <p:cxnSp>
        <p:nvCxnSpPr>
          <p:cNvPr id="31" name="직선 연결선 102"/>
          <p:cNvCxnSpPr>
            <a:cxnSpLocks noChangeShapeType="1"/>
          </p:cNvCxnSpPr>
          <p:nvPr/>
        </p:nvCxnSpPr>
        <p:spPr bwMode="auto">
          <a:xfrm>
            <a:off x="2843213" y="5135563"/>
            <a:ext cx="0" cy="2873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2" name="TextBox 31"/>
          <p:cNvSpPr txBox="1"/>
          <p:nvPr/>
        </p:nvSpPr>
        <p:spPr>
          <a:xfrm>
            <a:off x="2400181" y="5360988"/>
            <a:ext cx="80021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Giá thực</a:t>
            </a:r>
            <a:br>
              <a:rPr lang="en-US" altLang="ko-KR" sz="1200" smtClean="0">
                <a:latin typeface="Arial" pitchFamily="34" charset="0"/>
                <a:cs typeface="Arial" pitchFamily="34" charset="0"/>
              </a:rPr>
            </a:b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hiện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직선 연결선 107"/>
          <p:cNvCxnSpPr>
            <a:cxnSpLocks noChangeShapeType="1"/>
          </p:cNvCxnSpPr>
          <p:nvPr/>
        </p:nvCxnSpPr>
        <p:spPr bwMode="auto">
          <a:xfrm>
            <a:off x="3419475" y="5127625"/>
            <a:ext cx="0" cy="2873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" name="TextBox 33"/>
          <p:cNvSpPr txBox="1"/>
          <p:nvPr/>
        </p:nvSpPr>
        <p:spPr>
          <a:xfrm>
            <a:off x="2916062" y="5351463"/>
            <a:ext cx="11737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Giá hiện</a:t>
            </a:r>
            <a:br>
              <a:rPr lang="en-US" altLang="ko-KR" sz="1200" smtClean="0">
                <a:latin typeface="Arial" pitchFamily="34" charset="0"/>
                <a:cs typeface="Arial" pitchFamily="34" charset="0"/>
              </a:rPr>
            </a:br>
            <a:r>
              <a:rPr lang="en-US" altLang="ko-KR" sz="1200" smtClean="0">
                <a:latin typeface="Arial" pitchFamily="34" charset="0"/>
                <a:cs typeface="Arial" pitchFamily="34" charset="0"/>
              </a:rPr>
              <a:t>hành</a:t>
            </a:r>
            <a:endParaRPr lang="ko-KR" alt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제목 4"/>
          <p:cNvSpPr>
            <a:spLocks noGrp="1"/>
          </p:cNvSpPr>
          <p:nvPr>
            <p:ph type="title"/>
          </p:nvPr>
        </p:nvSpPr>
        <p:spPr>
          <a:xfrm>
            <a:off x="533401" y="122238"/>
            <a:ext cx="8229600" cy="563562"/>
          </a:xfrm>
        </p:spPr>
        <p:txBody>
          <a:bodyPr/>
          <a:lstStyle/>
          <a:p>
            <a:pPr>
              <a:defRPr/>
            </a:pPr>
            <a:r>
              <a:rPr lang="en-US" b="1" smtClean="0">
                <a:latin typeface="Arial" pitchFamily="34" charset="0"/>
                <a:cs typeface="Arial" pitchFamily="34" charset="0"/>
              </a:rPr>
              <a:t>Cấu trúc giá của CW</a:t>
            </a:r>
            <a:endParaRPr lang="ko-KR" alt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91400" y="62762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yếu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tố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hưởng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giá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CW</a:t>
            </a:r>
            <a:endParaRPr lang="ko-KR" alt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235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6DD4C8-19E4-4AF3-8540-7875E0D817DE}" type="slidenum">
              <a:rPr lang="en-US" altLang="ko-KR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 altLang="ko-K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323850" y="1340768"/>
            <a:ext cx="82804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70000"/>
              </a:spcBef>
              <a:buClr>
                <a:srgbClr val="0099CC"/>
              </a:buClr>
              <a:defRPr/>
            </a:pPr>
            <a:r>
              <a:rPr lang="en-US" altLang="ko-KR" sz="2200" kern="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altLang="ko-KR" sz="2200" kern="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200" kern="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altLang="ko-KR" sz="2200" kern="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200" kern="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altLang="ko-KR" sz="2200" kern="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200" kern="0" dirty="0" err="1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2200" kern="0" dirty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 CW</a:t>
            </a:r>
            <a:endParaRPr lang="en-US" altLang="ko-KR" sz="2200" kern="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7"/>
          <p:cNvSpPr>
            <a:spLocks noChangeAspect="1" noChangeArrowheads="1"/>
          </p:cNvSpPr>
          <p:nvPr/>
        </p:nvSpPr>
        <p:spPr bwMode="auto">
          <a:xfrm>
            <a:off x="933450" y="2087563"/>
            <a:ext cx="7239000" cy="400526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5238"/>
            </a:solidFill>
            <a:prstDash val="solid"/>
            <a:headEnd/>
            <a:tailEnd/>
          </a:ln>
          <a:effectLst/>
        </p:spPr>
        <p:txBody>
          <a:bodyPr/>
          <a:lstStyle/>
          <a:p>
            <a:pPr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ko-KR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8"/>
          <p:cNvSpPr>
            <a:spLocks noChangeArrowheads="1"/>
          </p:cNvSpPr>
          <p:nvPr/>
        </p:nvSpPr>
        <p:spPr bwMode="auto">
          <a:xfrm>
            <a:off x="1087438" y="2314575"/>
            <a:ext cx="2001837" cy="4619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sz="1400" b="1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Giá chứng khoán cơ sở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AutoShape 9"/>
          <p:cNvSpPr>
            <a:spLocks noChangeArrowheads="1"/>
          </p:cNvSpPr>
          <p:nvPr/>
        </p:nvSpPr>
        <p:spPr bwMode="auto">
          <a:xfrm>
            <a:off x="1087438" y="2930525"/>
            <a:ext cx="2001837" cy="4619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quyền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10"/>
          <p:cNvSpPr>
            <a:spLocks noChangeArrowheads="1"/>
          </p:cNvSpPr>
          <p:nvPr/>
        </p:nvSpPr>
        <p:spPr bwMode="auto">
          <a:xfrm>
            <a:off x="1087438" y="3546475"/>
            <a:ext cx="2001837" cy="46196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đáo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hạn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utoShape 11"/>
          <p:cNvSpPr>
            <a:spLocks noChangeArrowheads="1"/>
          </p:cNvSpPr>
          <p:nvPr/>
        </p:nvSpPr>
        <p:spPr bwMode="auto">
          <a:xfrm>
            <a:off x="1087438" y="4164013"/>
            <a:ext cx="2001837" cy="4619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Lãi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suất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phi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rủi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AutoShape 12"/>
          <p:cNvSpPr>
            <a:spLocks noChangeArrowheads="1"/>
          </p:cNvSpPr>
          <p:nvPr/>
        </p:nvSpPr>
        <p:spPr bwMode="auto">
          <a:xfrm>
            <a:off x="1087438" y="4779963"/>
            <a:ext cx="2001837" cy="4619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động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1087438" y="5395913"/>
            <a:ext cx="2001837" cy="46196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Cổ</a:t>
            </a: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tức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3995937" y="2314575"/>
            <a:ext cx="1512168" cy="3543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EA8B00"/>
            </a:solidFill>
            <a:prstDash val="solid"/>
            <a:headEnd/>
            <a:tailEnd/>
          </a:ln>
          <a:effectLst/>
        </p:spPr>
        <p:txBody>
          <a:bodyPr lIns="0" tIns="36000" rIns="0" bIns="36000" anchor="ctr" anchorCtr="1"/>
          <a:lstStyle/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6054725" y="3700463"/>
            <a:ext cx="1901825" cy="769937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accent4">
                <a:lumMod val="75000"/>
              </a:schemeClr>
            </a:solidFill>
            <a:prstDash val="solid"/>
            <a:headEnd/>
            <a:tailEnd/>
          </a:ln>
          <a:effectLst/>
        </p:spPr>
        <p:txBody>
          <a:bodyPr lIns="0" rIns="0" anchor="ctr"/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sz="1400" b="1" kern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Phí</a:t>
            </a:r>
            <a:r>
              <a:rPr kumimoji="0" lang="en-US" altLang="ko-KR" sz="1400" b="1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CW</a:t>
            </a:r>
            <a:br>
              <a:rPr kumimoji="0" lang="en-US" altLang="ko-KR" sz="1400" b="1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altLang="ko-KR" sz="14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(Giá trị thời gian và</a:t>
            </a:r>
            <a:br>
              <a:rPr kumimoji="0" lang="en-US" altLang="ko-KR" sz="14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altLang="ko-KR" sz="14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giá trị thực)</a:t>
            </a:r>
            <a:endParaRPr kumimoji="0" lang="ko-KR" altLang="en-US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Line 16"/>
          <p:cNvSpPr>
            <a:spLocks noChangeShapeType="1"/>
          </p:cNvSpPr>
          <p:nvPr/>
        </p:nvSpPr>
        <p:spPr bwMode="auto">
          <a:xfrm>
            <a:off x="3089275" y="2546350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3089275" y="3162300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Line 18"/>
          <p:cNvSpPr>
            <a:spLocks noChangeShapeType="1"/>
          </p:cNvSpPr>
          <p:nvPr/>
        </p:nvSpPr>
        <p:spPr bwMode="auto">
          <a:xfrm>
            <a:off x="3089275" y="3778250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Line 19"/>
          <p:cNvSpPr>
            <a:spLocks noChangeShapeType="1"/>
          </p:cNvSpPr>
          <p:nvPr/>
        </p:nvSpPr>
        <p:spPr bwMode="auto">
          <a:xfrm>
            <a:off x="3089275" y="4438867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Line 20"/>
          <p:cNvSpPr>
            <a:spLocks noChangeShapeType="1"/>
          </p:cNvSpPr>
          <p:nvPr/>
        </p:nvSpPr>
        <p:spPr bwMode="auto">
          <a:xfrm>
            <a:off x="3089275" y="5010150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Line 21"/>
          <p:cNvSpPr>
            <a:spLocks noChangeShapeType="1"/>
          </p:cNvSpPr>
          <p:nvPr/>
        </p:nvSpPr>
        <p:spPr bwMode="auto">
          <a:xfrm>
            <a:off x="3089275" y="5626100"/>
            <a:ext cx="769938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EA8B00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3543300" y="3429000"/>
            <a:ext cx="2430463" cy="8211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Hệ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thống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4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giá</a:t>
            </a:r>
            <a:endParaRPr kumimoji="0" lang="en-US" altLang="ko-KR" sz="1400" b="1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kumimoji="0" lang="en-US" altLang="ko-KR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kumimoji="0" lang="en-US" altLang="ko-KR" sz="1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Mô</a:t>
            </a:r>
            <a:r>
              <a:rPr kumimoji="0" lang="en-US" altLang="ko-KR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altLang="ko-KR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kumimoji="0" lang="en-US" altLang="ko-KR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kumimoji="0" lang="en-US" altLang="ko-KR" sz="12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; </a:t>
            </a: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lang="en-US" altLang="ko-KR" sz="12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Black Scholes</a:t>
            </a:r>
            <a:r>
              <a:rPr kumimoji="0" lang="en-US" altLang="ko-KR" sz="1200" kern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kumimoji="0" lang="en-US" altLang="ko-KR" sz="12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7019925" y="4532313"/>
            <a:ext cx="0" cy="576262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005238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6631746" y="5167313"/>
            <a:ext cx="795411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LP</a:t>
            </a:r>
            <a:r>
              <a:rPr kumimoji="0" lang="ko-KR" altLang="en-US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en-US" altLang="ko-KR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kumimoji="0" lang="en-US" altLang="ko-KR" sz="14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Quotes</a:t>
            </a:r>
            <a:endParaRPr kumimoji="0" lang="ko-KR" altLang="en-US" sz="14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5580112" y="4149080"/>
            <a:ext cx="481906" cy="0"/>
          </a:xfrm>
          <a:prstGeom prst="line">
            <a:avLst/>
          </a:prstGeom>
          <a:solidFill>
            <a:srgbClr val="FFFFFF"/>
          </a:solidFill>
          <a:ln w="25400" cap="flat" cmpd="sng" algn="ctr">
            <a:solidFill>
              <a:srgbClr val="005238"/>
            </a:solidFill>
            <a:prstDash val="solid"/>
            <a:headEnd/>
            <a:tailEnd type="triangle" w="med" len="med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15200" y="6200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93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yếu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tố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ảnh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hướng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CW (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tt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)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6048752"/>
              </p:ext>
            </p:extLst>
          </p:nvPr>
        </p:nvGraphicFramePr>
        <p:xfrm>
          <a:off x="381000" y="1770899"/>
          <a:ext cx="8001000" cy="318210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00500"/>
                <a:gridCol w="2139802"/>
                <a:gridCol w="1860698"/>
              </a:tblGrid>
              <a:tr h="52092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Yếu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tố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ảnh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hưởng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 smtClean="0"/>
                        <a:t>Giá</a:t>
                      </a:r>
                      <a:r>
                        <a:rPr lang="en-US" sz="2200" baseline="0" dirty="0" smtClean="0"/>
                        <a:t> CW </a:t>
                      </a:r>
                      <a:r>
                        <a:rPr lang="en-US" sz="2200" baseline="0" dirty="0" err="1" smtClean="0"/>
                        <a:t>mua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aseline="0" dirty="0" err="1" smtClean="0"/>
                        <a:t>Giá</a:t>
                      </a:r>
                      <a:r>
                        <a:rPr lang="en-US" sz="2200" baseline="0" dirty="0" smtClean="0"/>
                        <a:t> CW </a:t>
                      </a:r>
                      <a:r>
                        <a:rPr lang="en-US" sz="2200" baseline="0" dirty="0" err="1" smtClean="0"/>
                        <a:t>bán</a:t>
                      </a:r>
                      <a:endParaRPr lang="en-US" sz="22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2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CKCS</a:t>
                      </a:r>
                      <a:endParaRPr lang="en-US" sz="2200" b="1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35">
                <a:tc>
                  <a:txBody>
                    <a:bodyPr/>
                    <a:lstStyle/>
                    <a:p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thực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quyền</a:t>
                      </a:r>
                      <a:endParaRPr lang="en-US" sz="2200" b="1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35">
                <a:tc>
                  <a:txBody>
                    <a:bodyPr/>
                    <a:lstStyle/>
                    <a:p>
                      <a:r>
                        <a:rPr lang="en-US" sz="2200" kern="1200" dirty="0" err="1" smtClean="0"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2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r>
                        <a:rPr lang="en-US" sz="22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latin typeface="Arial" pitchFamily="34" charset="0"/>
                          <a:cs typeface="Arial" pitchFamily="34" charset="0"/>
                        </a:rPr>
                        <a:t>đến</a:t>
                      </a:r>
                      <a:r>
                        <a:rPr lang="en-US" sz="22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baseline="0" dirty="0" err="1" smtClean="0"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200" kern="1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latin typeface="Arial" pitchFamily="34" charset="0"/>
                          <a:cs typeface="Arial" pitchFamily="34" charset="0"/>
                        </a:rPr>
                        <a:t>đáo</a:t>
                      </a:r>
                      <a:r>
                        <a:rPr lang="en-US" sz="2200" kern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dirty="0" err="1" smtClean="0">
                          <a:latin typeface="Arial" pitchFamily="34" charset="0"/>
                          <a:cs typeface="Arial" pitchFamily="34" charset="0"/>
                        </a:rPr>
                        <a:t>hạn</a:t>
                      </a:r>
                      <a:endParaRPr lang="en-US" sz="2200" b="1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baseline="0" err="1" smtClean="0">
                          <a:latin typeface="Arial" pitchFamily="34" charset="0"/>
                          <a:cs typeface="Arial" pitchFamily="34" charset="0"/>
                        </a:rPr>
                        <a:t>Độ</a:t>
                      </a:r>
                      <a:r>
                        <a:rPr lang="en-US" sz="2200" kern="12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baseline="0" err="1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iến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động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kern="1200" err="1" smtClean="0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2200" kern="1200" smtClean="0">
                          <a:latin typeface="Arial" pitchFamily="34" charset="0"/>
                          <a:cs typeface="Arial" pitchFamily="34" charset="0"/>
                        </a:rPr>
                        <a:t> CKCS</a:t>
                      </a:r>
                      <a:endParaRPr lang="en-US" sz="2200" b="1" kern="120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2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 smtClean="0">
                          <a:latin typeface="Arial" pitchFamily="34" charset="0"/>
                          <a:cs typeface="Arial" pitchFamily="34" charset="0"/>
                        </a:rPr>
                        <a:t>Lãi</a:t>
                      </a:r>
                      <a:r>
                        <a:rPr lang="en-US" sz="2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 smtClean="0">
                          <a:latin typeface="Arial" pitchFamily="34" charset="0"/>
                          <a:cs typeface="Arial" pitchFamily="34" charset="0"/>
                        </a:rPr>
                        <a:t>suất</a:t>
                      </a:r>
                      <a:endParaRPr lang="en-US" sz="2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181600" y="2362200"/>
            <a:ext cx="609600" cy="381000"/>
            <a:chOff x="4648200" y="5715000"/>
            <a:chExt cx="609600" cy="381000"/>
          </a:xfrm>
        </p:grpSpPr>
        <p:sp>
          <p:nvSpPr>
            <p:cNvPr id="3" name="Up Arrow 2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Up Arrow 7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62800" y="2362200"/>
            <a:ext cx="609600" cy="381000"/>
            <a:chOff x="6400800" y="5715000"/>
            <a:chExt cx="609600" cy="381000"/>
          </a:xfrm>
        </p:grpSpPr>
        <p:sp>
          <p:nvSpPr>
            <p:cNvPr id="9" name="Up Arrow 8"/>
            <p:cNvSpPr/>
            <p:nvPr/>
          </p:nvSpPr>
          <p:spPr>
            <a:xfrm>
              <a:off x="64008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Down Arrow 5"/>
            <p:cNvSpPr/>
            <p:nvPr/>
          </p:nvSpPr>
          <p:spPr>
            <a:xfrm>
              <a:off x="6705600" y="5715000"/>
              <a:ext cx="304800" cy="381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181600" y="2895600"/>
            <a:ext cx="609600" cy="381000"/>
            <a:chOff x="6400800" y="5715000"/>
            <a:chExt cx="609600" cy="381000"/>
          </a:xfrm>
        </p:grpSpPr>
        <p:sp>
          <p:nvSpPr>
            <p:cNvPr id="14" name="Up Arrow 13"/>
            <p:cNvSpPr/>
            <p:nvPr/>
          </p:nvSpPr>
          <p:spPr>
            <a:xfrm>
              <a:off x="64008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6705600" y="5715000"/>
              <a:ext cx="304800" cy="381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121236" y="2860964"/>
            <a:ext cx="609600" cy="381000"/>
            <a:chOff x="4648200" y="5715000"/>
            <a:chExt cx="609600" cy="381000"/>
          </a:xfrm>
        </p:grpSpPr>
        <p:sp>
          <p:nvSpPr>
            <p:cNvPr id="17" name="Up Arrow 16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181600" y="3429000"/>
            <a:ext cx="609600" cy="381000"/>
            <a:chOff x="4648200" y="5715000"/>
            <a:chExt cx="609600" cy="381000"/>
          </a:xfrm>
        </p:grpSpPr>
        <p:sp>
          <p:nvSpPr>
            <p:cNvPr id="26" name="Up Arrow 25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Up Arrow 26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62800" y="3429000"/>
            <a:ext cx="609600" cy="381000"/>
            <a:chOff x="4648200" y="5715000"/>
            <a:chExt cx="609600" cy="381000"/>
          </a:xfrm>
        </p:grpSpPr>
        <p:sp>
          <p:nvSpPr>
            <p:cNvPr id="29" name="Up Arrow 28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Up Arrow 29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181600" y="3962400"/>
            <a:ext cx="609600" cy="381000"/>
            <a:chOff x="4648200" y="5715000"/>
            <a:chExt cx="609600" cy="381000"/>
          </a:xfrm>
        </p:grpSpPr>
        <p:sp>
          <p:nvSpPr>
            <p:cNvPr id="32" name="Up Arrow 31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Up Arrow 32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162800" y="3962400"/>
            <a:ext cx="609600" cy="381000"/>
            <a:chOff x="4648200" y="5715000"/>
            <a:chExt cx="609600" cy="381000"/>
          </a:xfrm>
        </p:grpSpPr>
        <p:sp>
          <p:nvSpPr>
            <p:cNvPr id="35" name="Up Arrow 34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Up Arrow 35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181600" y="4495800"/>
            <a:ext cx="609600" cy="381000"/>
            <a:chOff x="4648200" y="5715000"/>
            <a:chExt cx="609600" cy="381000"/>
          </a:xfrm>
        </p:grpSpPr>
        <p:sp>
          <p:nvSpPr>
            <p:cNvPr id="38" name="Up Arrow 37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Up Arrow 38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162800" y="4495800"/>
            <a:ext cx="609600" cy="381000"/>
            <a:chOff x="6400800" y="5715000"/>
            <a:chExt cx="609600" cy="381000"/>
          </a:xfrm>
        </p:grpSpPr>
        <p:sp>
          <p:nvSpPr>
            <p:cNvPr id="41" name="Up Arrow 40"/>
            <p:cNvSpPr/>
            <p:nvPr/>
          </p:nvSpPr>
          <p:spPr>
            <a:xfrm>
              <a:off x="64008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Down Arrow 41"/>
            <p:cNvSpPr/>
            <p:nvPr/>
          </p:nvSpPr>
          <p:spPr>
            <a:xfrm>
              <a:off x="6705600" y="5715000"/>
              <a:ext cx="304800" cy="381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66800" y="5105400"/>
            <a:ext cx="609600" cy="381000"/>
            <a:chOff x="4648200" y="5715000"/>
            <a:chExt cx="609600" cy="381000"/>
          </a:xfrm>
        </p:grpSpPr>
        <p:sp>
          <p:nvSpPr>
            <p:cNvPr id="44" name="Up Arrow 43"/>
            <p:cNvSpPr/>
            <p:nvPr/>
          </p:nvSpPr>
          <p:spPr>
            <a:xfrm>
              <a:off x="46482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Up Arrow 44"/>
            <p:cNvSpPr/>
            <p:nvPr/>
          </p:nvSpPr>
          <p:spPr>
            <a:xfrm>
              <a:off x="49530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066800" y="5791200"/>
            <a:ext cx="609600" cy="381000"/>
            <a:chOff x="6400800" y="5715000"/>
            <a:chExt cx="609600" cy="381000"/>
          </a:xfrm>
        </p:grpSpPr>
        <p:sp>
          <p:nvSpPr>
            <p:cNvPr id="47" name="Up Arrow 46"/>
            <p:cNvSpPr/>
            <p:nvPr/>
          </p:nvSpPr>
          <p:spPr>
            <a:xfrm>
              <a:off x="6400800" y="5715000"/>
              <a:ext cx="304800" cy="381000"/>
            </a:xfrm>
            <a:prstGeom prst="upArrow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Down Arrow 47"/>
            <p:cNvSpPr/>
            <p:nvPr/>
          </p:nvSpPr>
          <p:spPr>
            <a:xfrm>
              <a:off x="6705600" y="5715000"/>
              <a:ext cx="304800" cy="381000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981200" y="5105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chiều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981200" y="58028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ngược</a:t>
            </a:r>
            <a:r>
              <a:rPr lang="en-US" dirty="0" smtClean="0"/>
              <a:t> </a:t>
            </a:r>
            <a:r>
              <a:rPr lang="en-US" dirty="0" err="1" smtClean="0"/>
              <a:t>chiều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039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563562"/>
          </a:xfrm>
        </p:spPr>
        <p:txBody>
          <a:bodyPr/>
          <a:lstStyle/>
          <a:p>
            <a:pPr algn="ctr"/>
            <a:r>
              <a:rPr lang="en-US" sz="3500" b="1" smtClean="0">
                <a:solidFill>
                  <a:srgbClr val="380070"/>
                </a:solidFill>
                <a:latin typeface="Arial" pitchFamily="34" charset="0"/>
                <a:cs typeface="Arial" pitchFamily="34" charset="0"/>
              </a:rPr>
              <a:t>C. MỘT SỐ QUY ĐỊNH  VỀ CW</a:t>
            </a:r>
            <a:endParaRPr lang="en-US" sz="3500" b="1">
              <a:solidFill>
                <a:srgbClr val="3800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khâu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nghiệp vụ của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 dirty="0"/>
          </a:p>
        </p:txBody>
      </p:sp>
      <p:sp>
        <p:nvSpPr>
          <p:cNvPr id="8" name="Chevron 7"/>
          <p:cNvSpPr/>
          <p:nvPr/>
        </p:nvSpPr>
        <p:spPr>
          <a:xfrm>
            <a:off x="152400" y="1143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Chào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bán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1676400" y="1143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Niêm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yết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3276600" y="1143000"/>
            <a:ext cx="1600200" cy="838200"/>
          </a:xfrm>
          <a:prstGeom prst="chevron">
            <a:avLst>
              <a:gd name="adj" fmla="val 25758"/>
            </a:avLst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Giao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dịch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trên</a:t>
            </a:r>
            <a:r>
              <a:rPr lang="en-US" sz="1700" b="1" dirty="0" smtClean="0">
                <a:solidFill>
                  <a:schemeClr val="tx1"/>
                </a:solidFill>
              </a:rPr>
              <a:t> </a:t>
            </a:r>
            <a:r>
              <a:rPr lang="en-US" sz="1700" b="1" dirty="0" err="1" smtClean="0">
                <a:solidFill>
                  <a:schemeClr val="tx1"/>
                </a:solidFill>
              </a:rPr>
              <a:t>sàn</a:t>
            </a:r>
            <a:endParaRPr lang="en-US" sz="1700" b="1" dirty="0">
              <a:solidFill>
                <a:schemeClr val="tx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505200" y="2057400"/>
            <a:ext cx="2743200" cy="990600"/>
            <a:chOff x="3505200" y="2209800"/>
            <a:chExt cx="2743200" cy="990600"/>
          </a:xfrm>
        </p:grpSpPr>
        <p:sp>
          <p:nvSpPr>
            <p:cNvPr id="24" name="Left Brace 23"/>
            <p:cNvSpPr/>
            <p:nvPr/>
          </p:nvSpPr>
          <p:spPr>
            <a:xfrm rot="16200000">
              <a:off x="4610100" y="1104900"/>
              <a:ext cx="533400" cy="27432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200" y="2667000"/>
              <a:ext cx="27432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Khâu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</a:rPr>
                <a:t>giao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</a:rPr>
                <a:t>dịch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400800" y="2133600"/>
            <a:ext cx="2743200" cy="1066800"/>
            <a:chOff x="6400800" y="2362200"/>
            <a:chExt cx="2743200" cy="1066800"/>
          </a:xfrm>
        </p:grpSpPr>
        <p:sp>
          <p:nvSpPr>
            <p:cNvPr id="25" name="Left Brace 24"/>
            <p:cNvSpPr/>
            <p:nvPr/>
          </p:nvSpPr>
          <p:spPr>
            <a:xfrm rot="16200000">
              <a:off x="7429500" y="1562100"/>
              <a:ext cx="533400" cy="2133600"/>
            </a:xfrm>
            <a:prstGeom prst="leftBrace">
              <a:avLst/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400800" y="2895600"/>
              <a:ext cx="27432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tx1"/>
                  </a:solidFill>
                </a:rPr>
                <a:t>Khâu</a:t>
              </a:r>
              <a:r>
                <a:rPr lang="en-US" b="1" dirty="0" smtClean="0">
                  <a:solidFill>
                    <a:schemeClr val="tx1"/>
                  </a:solidFill>
                </a:rPr>
                <a:t> </a:t>
              </a:r>
              <a:r>
                <a:rPr lang="en-US" b="1" err="1" smtClean="0">
                  <a:solidFill>
                    <a:schemeClr val="tx1"/>
                  </a:solidFill>
                </a:rPr>
                <a:t>thanh</a:t>
              </a:r>
              <a:r>
                <a:rPr lang="en-US" b="1" smtClean="0">
                  <a:solidFill>
                    <a:schemeClr val="tx1"/>
                  </a:solidFill>
                </a:rPr>
                <a:t> toán thực hiện quyền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Chevron 22"/>
          <p:cNvSpPr/>
          <p:nvPr/>
        </p:nvSpPr>
        <p:spPr>
          <a:xfrm>
            <a:off x="4800600" y="1143000"/>
            <a:ext cx="1600200" cy="838200"/>
          </a:xfrm>
          <a:prstGeom prst="chevron">
            <a:avLst>
              <a:gd name="adj" fmla="val 25758"/>
            </a:avLst>
          </a:prstGeom>
          <a:solidFill>
            <a:srgbClr val="E68900"/>
          </a:solidFill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smtClean="0">
                <a:solidFill>
                  <a:schemeClr val="tx1"/>
                </a:solidFill>
              </a:rPr>
              <a:t>Thanh toán giao dịch</a:t>
            </a:r>
            <a:endParaRPr lang="en-US" sz="1700" b="1" dirty="0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04800" y="1981201"/>
            <a:ext cx="2743200" cy="990599"/>
            <a:chOff x="304800" y="2133602"/>
            <a:chExt cx="2743200" cy="990599"/>
          </a:xfrm>
        </p:grpSpPr>
        <p:sp>
          <p:nvSpPr>
            <p:cNvPr id="22" name="Rectangle 21"/>
            <p:cNvSpPr/>
            <p:nvPr/>
          </p:nvSpPr>
          <p:spPr>
            <a:xfrm>
              <a:off x="304800" y="2667001"/>
              <a:ext cx="27432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err="1" smtClean="0">
                  <a:solidFill>
                    <a:schemeClr val="tx1"/>
                  </a:solidFill>
                </a:rPr>
                <a:t>Khâu</a:t>
              </a:r>
              <a:r>
                <a:rPr lang="en-US" b="1" smtClean="0">
                  <a:solidFill>
                    <a:schemeClr val="tx1"/>
                  </a:solidFill>
                </a:rPr>
                <a:t> phát hành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Left Brace 27"/>
            <p:cNvSpPr/>
            <p:nvPr/>
          </p:nvSpPr>
          <p:spPr>
            <a:xfrm rot="16200000">
              <a:off x="1409700" y="1028702"/>
              <a:ext cx="533400" cy="27432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Chevron 28"/>
          <p:cNvSpPr/>
          <p:nvPr/>
        </p:nvSpPr>
        <p:spPr>
          <a:xfrm>
            <a:off x="6477000" y="1143000"/>
            <a:ext cx="2362200" cy="838200"/>
          </a:xfrm>
          <a:prstGeom prst="chevron">
            <a:avLst>
              <a:gd name="adj" fmla="val 25758"/>
            </a:avLst>
          </a:prstGeo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accent6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700" b="1" smtClean="0">
                <a:solidFill>
                  <a:schemeClr val="tx1"/>
                </a:solidFill>
              </a:rPr>
              <a:t>Thực hiện quyền và thanh toán thực hiện quyền</a:t>
            </a:r>
            <a:endParaRPr lang="en-US" sz="1700" b="1" dirty="0">
              <a:solidFill>
                <a:schemeClr val="tx1"/>
              </a:solidFill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048000" y="3200400"/>
            <a:ext cx="3429000" cy="2226733"/>
            <a:chOff x="2286000" y="3200400"/>
            <a:chExt cx="3429000" cy="2226733"/>
          </a:xfrm>
        </p:grpSpPr>
        <p:sp>
          <p:nvSpPr>
            <p:cNvPr id="35" name="Flowchart: Alternate Process 34"/>
            <p:cNvSpPr/>
            <p:nvPr/>
          </p:nvSpPr>
          <p:spPr>
            <a:xfrm>
              <a:off x="4114800" y="3200400"/>
              <a:ext cx="1600200" cy="931333"/>
            </a:xfrm>
            <a:prstGeom prst="flowChartAlternateProcess">
              <a:avLst/>
            </a:prstGeom>
            <a:noFill/>
            <a:ln w="38100">
              <a:solidFill>
                <a:srgbClr val="00B0F0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700" b="1" dirty="0" err="1" smtClean="0">
                  <a:solidFill>
                    <a:schemeClr val="tx1"/>
                  </a:solidFill>
                </a:rPr>
                <a:t>Tạo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lập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thị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trường</a:t>
              </a:r>
              <a:endParaRPr lang="en-US" sz="17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114800" y="4495800"/>
              <a:ext cx="1600200" cy="931333"/>
            </a:xfrm>
            <a:prstGeom prst="roundRect">
              <a:avLst/>
            </a:prstGeom>
            <a:noFill/>
            <a:ln w="38100">
              <a:solidFill>
                <a:srgbClr val="00B0F0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700" b="1" dirty="0" err="1" smtClean="0">
                  <a:solidFill>
                    <a:schemeClr val="tx1"/>
                  </a:solidFill>
                </a:rPr>
                <a:t>Phòng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ngừa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rủi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  <a:r>
                <a:rPr lang="en-US" sz="1700" b="1" dirty="0" err="1" smtClean="0">
                  <a:solidFill>
                    <a:schemeClr val="tx1"/>
                  </a:solidFill>
                </a:rPr>
                <a:t>ro</a:t>
              </a:r>
              <a:r>
                <a:rPr lang="en-US" sz="1700" b="1" dirty="0" smtClean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8" name="Oval 57"/>
            <p:cNvSpPr/>
            <p:nvPr/>
          </p:nvSpPr>
          <p:spPr>
            <a:xfrm>
              <a:off x="2286000" y="3657600"/>
              <a:ext cx="1295400" cy="990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TCPH</a:t>
              </a:r>
            </a:p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CW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60" name="Straight Arrow Connector 59"/>
            <p:cNvCxnSpPr>
              <a:stCxn id="58" idx="6"/>
              <a:endCxn id="35" idx="1"/>
            </p:cNvCxnSpPr>
            <p:nvPr/>
          </p:nvCxnSpPr>
          <p:spPr>
            <a:xfrm flipV="1">
              <a:off x="3581400" y="3666067"/>
              <a:ext cx="533400" cy="4868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>
              <a:stCxn id="58" idx="6"/>
              <a:endCxn id="36" idx="1"/>
            </p:cNvCxnSpPr>
            <p:nvPr/>
          </p:nvCxnSpPr>
          <p:spPr>
            <a:xfrm>
              <a:off x="3581400" y="4152900"/>
              <a:ext cx="533400" cy="80856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Điều kiện trở thành tổ chức phát hành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05600" y="6550325"/>
            <a:ext cx="2133600" cy="307675"/>
          </a:xfrm>
        </p:spPr>
        <p:txBody>
          <a:bodyPr/>
          <a:lstStyle/>
          <a:p>
            <a:r>
              <a:rPr lang="en-US" dirty="0" smtClean="0"/>
              <a:t>www.hsx.vn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212518"/>
            <a:ext cx="8839200" cy="2745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vi-VN" sz="2200">
                <a:latin typeface="+mj-lt"/>
                <a:cs typeface="Times New Roman" pitchFamily="18" charset="0"/>
              </a:rPr>
              <a:t>Vốn điều lệ và CSH tối thiểu </a:t>
            </a:r>
            <a:r>
              <a:rPr lang="vi-VN" sz="2200">
                <a:solidFill>
                  <a:srgbClr val="FF0000"/>
                </a:solidFill>
                <a:latin typeface="+mj-lt"/>
                <a:cs typeface="Times New Roman" pitchFamily="18" charset="0"/>
              </a:rPr>
              <a:t>1.000</a:t>
            </a:r>
            <a:r>
              <a:rPr lang="vi-VN" sz="2200">
                <a:latin typeface="+mj-lt"/>
                <a:cs typeface="Times New Roman" pitchFamily="18" charset="0"/>
              </a:rPr>
              <a:t> tỷ </a:t>
            </a:r>
            <a:r>
              <a:rPr lang="vi-VN" sz="2200" smtClean="0">
                <a:latin typeface="+mj-lt"/>
                <a:cs typeface="Times New Roman" pitchFamily="18" charset="0"/>
              </a:rPr>
              <a:t>đồng</a:t>
            </a:r>
            <a:r>
              <a:rPr lang="en-US" sz="2200" smtClean="0">
                <a:latin typeface="+mj-lt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en-US" sz="2200">
                <a:latin typeface="Arial" pitchFamily="34" charset="0"/>
                <a:cs typeface="Arial" pitchFamily="34" charset="0"/>
              </a:rPr>
              <a:t>Không có lỗ lũy kế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vi-VN" sz="2200">
                <a:latin typeface="+mj-lt"/>
                <a:cs typeface="Times New Roman" pitchFamily="18" charset="0"/>
              </a:rPr>
              <a:t>Được cấp </a:t>
            </a:r>
            <a:r>
              <a:rPr lang="vi-VN" sz="2200">
                <a:latin typeface="+mj-lt"/>
                <a:cs typeface="Arial" pitchFamily="34" charset="0"/>
              </a:rPr>
              <a:t>phép</a:t>
            </a:r>
            <a:r>
              <a:rPr lang="vi-VN" sz="2200">
                <a:latin typeface="+mj-lt"/>
                <a:cs typeface="Times New Roman" pitchFamily="18" charset="0"/>
              </a:rPr>
              <a:t> đầy đủ các nghiệp </a:t>
            </a:r>
            <a:r>
              <a:rPr lang="en-US" sz="2200" smtClean="0">
                <a:latin typeface="+mj-lt"/>
                <a:cs typeface="Times New Roman" pitchFamily="18" charset="0"/>
              </a:rPr>
              <a:t>vụ 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KDCK</a:t>
            </a:r>
            <a:r>
              <a:rPr lang="vi-VN" sz="2200" smtClean="0">
                <a:latin typeface="Arial" pitchFamily="34" charset="0"/>
                <a:cs typeface="Arial" pitchFamily="34" charset="0"/>
              </a:rPr>
              <a:t>;</a:t>
            </a:r>
            <a:endParaRPr lang="en-US" sz="220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vi-VN" sz="2200">
                <a:latin typeface="+mj-lt"/>
                <a:cs typeface="Times New Roman" pitchFamily="18" charset="0"/>
              </a:rPr>
              <a:t>Không bị cảnh báo, tạm ngừng, đình chỉ hoạt động hoặc trong quá trình hợp nhất, sáp nhập, giải thể, phá </a:t>
            </a:r>
            <a:r>
              <a:rPr lang="vi-VN" sz="2200" smtClean="0">
                <a:latin typeface="+mj-lt"/>
                <a:cs typeface="Times New Roman" pitchFamily="18" charset="0"/>
              </a:rPr>
              <a:t>sản</a:t>
            </a:r>
            <a:r>
              <a:rPr lang="en-US" sz="2200" smtClean="0">
                <a:latin typeface="+mj-lt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en-US" sz="2200">
                <a:latin typeface="Arial" pitchFamily="34" charset="0"/>
                <a:cs typeface="Arial" pitchFamily="34" charset="0"/>
              </a:rPr>
              <a:t>BCTC kiểm toán không có ý kiến ngoại 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trừ;</a:t>
            </a:r>
          </a:p>
        </p:txBody>
      </p:sp>
    </p:spTree>
    <p:extLst>
      <p:ext uri="{BB962C8B-B14F-4D97-AF65-F5344CB8AC3E}">
        <p14:creationId xmlns:p14="http://schemas.microsoft.com/office/powerpoint/2010/main" xmlns="" val="42785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2800" b="1" dirty="0" err="1" smtClean="0">
                <a:latin typeface="Arial" pitchFamily="34" charset="0"/>
                <a:cs typeface="Arial" pitchFamily="34" charset="0"/>
              </a:rPr>
              <a:t>Chào</a:t>
            </a:r>
            <a:r>
              <a:rPr lang="en-US" altLang="ko-K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800" b="1" dirty="0" err="1" smtClean="0">
                <a:latin typeface="Arial" pitchFamily="34" charset="0"/>
                <a:cs typeface="Arial" pitchFamily="34" charset="0"/>
              </a:rPr>
              <a:t>bán</a:t>
            </a:r>
            <a:r>
              <a:rPr lang="en-US" altLang="ko-K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8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altLang="ko-K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altLang="ko-KR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2800" b="1" dirty="0" err="1" smtClean="0">
                <a:latin typeface="Arial" pitchFamily="34" charset="0"/>
                <a:cs typeface="Arial" pitchFamily="34" charset="0"/>
              </a:rPr>
              <a:t>phối</a:t>
            </a:r>
            <a:r>
              <a:rPr lang="en-US" altLang="ko-KR" sz="2800" b="1" dirty="0" smtClean="0">
                <a:latin typeface="Arial" pitchFamily="34" charset="0"/>
                <a:cs typeface="Arial" pitchFamily="34" charset="0"/>
              </a:rPr>
              <a:t> CW</a:t>
            </a:r>
            <a:endParaRPr lang="ko-KR" alt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3" name="슬라이드 번호 개체 틀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92FE7C-7D4C-4CF7-89B2-987AA17D63A0}" type="slidenum">
              <a:rPr lang="en-US" altLang="ko-KR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 altLang="ko-K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8"/>
          <p:cNvSpPr>
            <a:spLocks noChangeArrowheads="1"/>
          </p:cNvSpPr>
          <p:nvPr/>
        </p:nvSpPr>
        <p:spPr bwMode="auto">
          <a:xfrm>
            <a:off x="990600" y="2392362"/>
            <a:ext cx="2999184" cy="503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tIns="0" rIns="0" bIns="0" anchor="ctr" anchorCtr="1"/>
          <a:lstStyle/>
          <a:p>
            <a:pPr marL="98425" indent="-98425" algn="ctr" fontAlgn="auto" latinLnBrk="0">
              <a:lnSpc>
                <a:spcPct val="15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lang="ko-KR" altLang="en-US" sz="1600" b="1" dirty="0" smtClean="0">
                <a:latin typeface="Arial" pitchFamily="34" charset="0"/>
                <a:cs typeface="Arial" pitchFamily="34" charset="0"/>
              </a:rPr>
              <a:t>① </a:t>
            </a:r>
            <a:r>
              <a:rPr kumimoji="0" lang="en-US" altLang="ko-KR" sz="16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Chào</a:t>
            </a:r>
            <a:r>
              <a:rPr kumimoji="0" lang="en-US" altLang="ko-K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kumimoji="0" lang="en-US" altLang="ko-K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kumimoji="0" lang="en-US" altLang="ko-K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niêm</a:t>
            </a:r>
            <a:r>
              <a:rPr kumimoji="0" lang="en-US" altLang="ko-K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yết</a:t>
            </a:r>
            <a:r>
              <a:rPr kumimoji="0" lang="en-US" altLang="ko-KR" sz="1600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CW</a:t>
            </a:r>
            <a:endParaRPr kumimoji="0" lang="ko-KR" altLang="en-US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1250950" y="3212976"/>
            <a:ext cx="4321175" cy="492125"/>
          </a:xfrm>
          <a:prstGeom prst="rect">
            <a:avLst/>
          </a:prstGeom>
          <a:solidFill>
            <a:srgbClr val="DFF6DA"/>
          </a:solidFill>
          <a:ln w="25400" cap="flat" cmpd="sng" algn="ctr">
            <a:solidFill>
              <a:srgbClr val="92D050"/>
            </a:solidFill>
            <a:prstDash val="solid"/>
            <a:headEnd/>
            <a:tailEnd/>
          </a:ln>
          <a:effectLst/>
        </p:spPr>
        <p:txBody>
          <a:bodyPr lIns="0" tIns="36000" rIns="0" bIns="36000" anchor="ctr" anchorCtr="1"/>
          <a:lstStyle/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en-US" altLang="ko-KR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endParaRPr kumimoji="0" lang="ko-KR" altLang="en-US" sz="16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1250950" y="4940399"/>
            <a:ext cx="6840538" cy="504825"/>
          </a:xfrm>
          <a:prstGeom prst="rect">
            <a:avLst/>
          </a:prstGeom>
          <a:solidFill>
            <a:srgbClr val="E1F0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rIns="0" anchor="ctr" anchorCtr="1"/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tư</a:t>
            </a:r>
            <a:endParaRPr kumimoji="0" lang="en-US" altLang="ko-KR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1752600" y="3263776"/>
            <a:ext cx="3581399" cy="377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425" indent="-98425" algn="ctr" fontAlgn="auto" latinLnBrk="0">
              <a:lnSpc>
                <a:spcPct val="112000"/>
              </a:lnSpc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defRPr/>
            </a:pP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Tổ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chức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kiêm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LP)</a:t>
            </a:r>
            <a:endParaRPr kumimoji="0" lang="en-US" altLang="ko-KR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>
            <a:off x="1828800" y="3886200"/>
            <a:ext cx="0" cy="792162"/>
          </a:xfrm>
          <a:prstGeom prst="line">
            <a:avLst/>
          </a:prstGeom>
          <a:solidFill>
            <a:srgbClr val="FFFFFF"/>
          </a:solidFill>
          <a:ln w="76200" cap="flat" cmpd="sng" algn="ctr">
            <a:solidFill>
              <a:srgbClr val="FF5050"/>
            </a:solidFill>
            <a:prstDash val="solid"/>
            <a:headEnd/>
            <a:tailEnd type="triangle" w="sm" len="sm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000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6200" y="4004846"/>
            <a:ext cx="152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1600" b="1" dirty="0">
                <a:latin typeface="Arial" pitchFamily="34" charset="0"/>
                <a:cs typeface="Arial" pitchFamily="34" charset="0"/>
              </a:rPr>
              <a:t>②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phối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411" name="직선 화살표 연결선 25"/>
          <p:cNvCxnSpPr>
            <a:cxnSpLocks noChangeShapeType="1"/>
          </p:cNvCxnSpPr>
          <p:nvPr/>
        </p:nvCxnSpPr>
        <p:spPr bwMode="auto">
          <a:xfrm>
            <a:off x="4356100" y="3992537"/>
            <a:ext cx="0" cy="647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2412" name="직선 화살표 연결선 26"/>
          <p:cNvCxnSpPr>
            <a:cxnSpLocks noChangeShapeType="1"/>
          </p:cNvCxnSpPr>
          <p:nvPr/>
        </p:nvCxnSpPr>
        <p:spPr bwMode="auto">
          <a:xfrm flipV="1">
            <a:off x="4491038" y="3992537"/>
            <a:ext cx="0" cy="647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8" name="직사각형 27"/>
          <p:cNvSpPr/>
          <p:nvPr/>
        </p:nvSpPr>
        <p:spPr>
          <a:xfrm>
            <a:off x="2819400" y="4038600"/>
            <a:ext cx="13805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 dirty="0">
                <a:latin typeface="Arial" pitchFamily="34" charset="0"/>
                <a:cs typeface="Arial" pitchFamily="34" charset="0"/>
              </a:rPr>
              <a:t>③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dịch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6435725" y="3214563"/>
            <a:ext cx="1665288" cy="490538"/>
          </a:xfrm>
          <a:prstGeom prst="rect">
            <a:avLst/>
          </a:prstGeom>
          <a:solidFill>
            <a:srgbClr val="E1F0FF"/>
          </a:solidFill>
          <a:ln w="25400" cap="flat" cmpd="sng" algn="ctr">
            <a:solidFill>
              <a:srgbClr val="0070C0"/>
            </a:solidFill>
            <a:prstDash val="solid"/>
            <a:headEnd/>
            <a:tailEnd/>
          </a:ln>
          <a:effectLst/>
        </p:spPr>
        <p:txBody>
          <a:bodyPr lIns="0" rIns="0" anchor="ctr" anchorCtr="1"/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kumimoji="0" lang="en-US" altLang="ko-KR" b="1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tư</a:t>
            </a:r>
            <a:endParaRPr kumimoji="0" lang="en-US" altLang="ko-KR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2415" name="직선 화살표 연결선 29"/>
          <p:cNvCxnSpPr>
            <a:cxnSpLocks noChangeShapeType="1"/>
          </p:cNvCxnSpPr>
          <p:nvPr/>
        </p:nvCxnSpPr>
        <p:spPr bwMode="auto">
          <a:xfrm>
            <a:off x="7372350" y="3992537"/>
            <a:ext cx="0" cy="647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2416" name="직선 화살표 연결선 30"/>
          <p:cNvCxnSpPr>
            <a:cxnSpLocks noChangeShapeType="1"/>
          </p:cNvCxnSpPr>
          <p:nvPr/>
        </p:nvCxnSpPr>
        <p:spPr bwMode="auto">
          <a:xfrm flipV="1">
            <a:off x="7524750" y="3992537"/>
            <a:ext cx="0" cy="647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" name="직사각형 31"/>
          <p:cNvSpPr/>
          <p:nvPr/>
        </p:nvSpPr>
        <p:spPr>
          <a:xfrm>
            <a:off x="5867400" y="4114800"/>
            <a:ext cx="13805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 dirty="0">
                <a:latin typeface="Arial" pitchFamily="34" charset="0"/>
                <a:cs typeface="Arial" pitchFamily="34" charset="0"/>
              </a:rPr>
              <a:t>⑤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dịch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16"/>
          <p:cNvSpPr>
            <a:spLocks noChangeShapeType="1"/>
          </p:cNvSpPr>
          <p:nvPr/>
        </p:nvSpPr>
        <p:spPr bwMode="auto">
          <a:xfrm flipV="1">
            <a:off x="4932040" y="2493144"/>
            <a:ext cx="0" cy="431800"/>
          </a:xfrm>
          <a:prstGeom prst="line">
            <a:avLst/>
          </a:prstGeom>
          <a:solidFill>
            <a:srgbClr val="FFFFFF"/>
          </a:solidFill>
          <a:ln w="76200" cap="flat" cmpd="sng" algn="ctr">
            <a:solidFill>
              <a:srgbClr val="00B0F0"/>
            </a:solidFill>
            <a:prstDash val="solid"/>
            <a:headEnd/>
            <a:tailEnd type="triangle" w="sm" len="sm"/>
          </a:ln>
          <a:effectLst/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000" b="1" ker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3938314" y="1628800"/>
            <a:ext cx="2361878" cy="64807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bg2"/>
            </a:solidFill>
            <a:prstDash val="solid"/>
            <a:headEnd/>
            <a:tailEnd/>
          </a:ln>
          <a:effectLst/>
        </p:spPr>
        <p:txBody>
          <a:bodyPr lIns="0" tIns="0" rIns="0" bIns="0" anchor="ctr" anchorCtr="1"/>
          <a:lstStyle/>
          <a:p>
            <a:pPr marL="98425" indent="-98425" algn="ctr" fontAlgn="auto" latinLnBrk="0">
              <a:spcBef>
                <a:spcPct val="20000"/>
              </a:spcBef>
              <a:spcAft>
                <a:spcPts val="0"/>
              </a:spcAft>
              <a:buClr>
                <a:srgbClr val="00718B"/>
              </a:buClr>
              <a:buFont typeface="Wingdings" pitchFamily="2" charset="2"/>
              <a:buNone/>
              <a:defRPr/>
            </a:pP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cổ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phiếu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Thị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phái</a:t>
            </a:r>
            <a:r>
              <a:rPr lang="en-US" altLang="ko-KR" sz="16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kern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sinh</a:t>
            </a:r>
            <a:endParaRPr kumimoji="0" lang="ko-KR" altLang="en-US" sz="16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053243" y="2542902"/>
            <a:ext cx="32528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ko-KR" altLang="en-US" sz="1600" b="1" dirty="0">
                <a:solidFill>
                  <a:srgbClr val="000000"/>
                </a:solidFill>
                <a:latin typeface="Arial" pitchFamily="34" charset="0"/>
                <a:ea typeface="맑은 고딕"/>
                <a:cs typeface="Arial" pitchFamily="34" charset="0"/>
              </a:rPr>
              <a:t>④</a:t>
            </a:r>
            <a:r>
              <a:rPr lang="ko-KR" altLang="en-US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ngừa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rủi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 smtClean="0">
                <a:latin typeface="Arial" pitchFamily="34" charset="0"/>
                <a:cs typeface="Arial" pitchFamily="34" charset="0"/>
              </a:rPr>
              <a:t>ro</a:t>
            </a:r>
            <a:r>
              <a:rPr lang="en-US" altLang="ko-KR" sz="1600" b="1" dirty="0" smtClean="0">
                <a:latin typeface="Arial" pitchFamily="34" charset="0"/>
                <a:cs typeface="Arial" pitchFamily="34" charset="0"/>
              </a:rPr>
              <a:t> (Hedging)</a:t>
            </a:r>
            <a:endParaRPr lang="ko-KR" altLang="en-US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136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232401"/>
          </a:xfrm>
        </p:spPr>
        <p:txBody>
          <a:bodyPr/>
          <a:lstStyle/>
          <a:p>
            <a:pPr marL="0" indent="0">
              <a:buNone/>
            </a:pPr>
            <a:r>
              <a:rPr lang="nl-NL" sz="2200" b="1" i="1" dirty="0" smtClean="0">
                <a:latin typeface="Arial" pitchFamily="34" charset="0"/>
                <a:cs typeface="Arial" pitchFamily="34" charset="0"/>
              </a:rPr>
              <a:t>Ví dụ</a:t>
            </a:r>
            <a:r>
              <a:rPr lang="nl-NL" sz="2200" smtClean="0">
                <a:latin typeface="Arial" pitchFamily="34" charset="0"/>
                <a:cs typeface="Arial" pitchFamily="34" charset="0"/>
              </a:rPr>
              <a:t>:  </a:t>
            </a:r>
            <a:r>
              <a:rPr lang="nl-NL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Tổng </a:t>
            </a:r>
            <a:r>
              <a:rPr lang="nl-NL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 đăng ký phát hành của đợt: </a:t>
            </a:r>
            <a:r>
              <a:rPr lang="nl-NL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triệu CW</a:t>
            </a:r>
          </a:p>
          <a:p>
            <a:pPr marL="0" indent="914400">
              <a:buNone/>
            </a:pPr>
            <a:r>
              <a:rPr lang="nl-NL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 </a:t>
            </a:r>
            <a:r>
              <a:rPr lang="nl-NL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chào bán được cho NĐT trước khi NY: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triệu CW</a:t>
            </a:r>
          </a:p>
          <a:p>
            <a:pPr marL="0" indent="914400">
              <a:buNone/>
            </a:pPr>
            <a:r>
              <a:rPr lang="nl-NL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 chào bán thông qua direct listing: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2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 triệu CW</a:t>
            </a:r>
          </a:p>
          <a:p>
            <a:pPr marL="0" indent="1030288">
              <a:buNone/>
            </a:pPr>
            <a:endParaRPr lang="nl-NL" sz="1800" b="1" i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10000" y="6537324"/>
            <a:ext cx="1524000" cy="320676"/>
          </a:xfrm>
        </p:spPr>
        <p:txBody>
          <a:bodyPr/>
          <a:lstStyle/>
          <a:p>
            <a:fld id="{A1FC0E1B-B796-4654-B5AE-633654ADE66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19047" y="6550325"/>
            <a:ext cx="2133600" cy="307675"/>
          </a:xfrm>
        </p:spPr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21" name="Chevron 20"/>
          <p:cNvSpPr/>
          <p:nvPr/>
        </p:nvSpPr>
        <p:spPr>
          <a:xfrm>
            <a:off x="533400" y="2667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Chào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bán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16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hevron 21"/>
          <p:cNvSpPr/>
          <p:nvPr/>
        </p:nvSpPr>
        <p:spPr>
          <a:xfrm>
            <a:off x="2057400" y="2667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hành</a:t>
            </a:r>
            <a:endParaRPr lang="en-US" sz="1600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16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5257800" y="2667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Niêm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yết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1600" b="1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6781800" y="2667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Giao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dịch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Sở</a:t>
            </a:r>
            <a:endParaRPr lang="en-US" sz="1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505200" y="3886200"/>
            <a:ext cx="1524000" cy="9906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tư</a:t>
            </a:r>
            <a:endParaRPr lang="en-US" sz="1600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Elbow Connector 34"/>
          <p:cNvCxnSpPr>
            <a:stCxn id="22" idx="2"/>
          </p:cNvCxnSpPr>
          <p:nvPr/>
        </p:nvCxnSpPr>
        <p:spPr>
          <a:xfrm rot="16200000" flipH="1">
            <a:off x="2632074" y="3622674"/>
            <a:ext cx="914400" cy="679452"/>
          </a:xfrm>
          <a:prstGeom prst="bentConnector3">
            <a:avLst>
              <a:gd name="adj1" fmla="val 100794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2" idx="3"/>
          </p:cNvCxnSpPr>
          <p:nvPr/>
        </p:nvCxnSpPr>
        <p:spPr>
          <a:xfrm flipV="1">
            <a:off x="5029200" y="3505200"/>
            <a:ext cx="2209800" cy="876300"/>
          </a:xfrm>
          <a:prstGeom prst="bentConnector3">
            <a:avLst>
              <a:gd name="adj1" fmla="val 99918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05200" y="5029200"/>
            <a:ext cx="1524000" cy="9906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Tài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khoản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doanh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CTCK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38400" y="51054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300"/>
              </a:spcBef>
              <a:spcAft>
                <a:spcPts val="300"/>
              </a:spcAft>
              <a:tabLst>
                <a:tab pos="406400" algn="l"/>
              </a:tabLst>
            </a:pPr>
            <a:r>
              <a:rPr lang="en-US" sz="17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1700" b="1" dirty="0" err="1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700" b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4625" indent="-174625">
              <a:spcBef>
                <a:spcPts val="300"/>
              </a:spcBef>
              <a:spcAft>
                <a:spcPts val="300"/>
              </a:spcAft>
              <a:tabLst>
                <a:tab pos="406400" algn="l"/>
              </a:tabLst>
            </a:pPr>
            <a:endParaRPr lang="en-US" sz="17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Chevron 35"/>
          <p:cNvSpPr/>
          <p:nvPr/>
        </p:nvSpPr>
        <p:spPr>
          <a:xfrm>
            <a:off x="3657600" y="2667000"/>
            <a:ext cx="1600200" cy="838200"/>
          </a:xfrm>
          <a:prstGeom prst="chevron">
            <a:avLst>
              <a:gd name="adj" fmla="val 25758"/>
            </a:avLst>
          </a:prstGeom>
          <a:ln w="38100">
            <a:solidFill>
              <a:srgbClr val="C495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Đăng</a:t>
            </a:r>
            <a:r>
              <a:rPr lang="en-US"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ký</a:t>
            </a:r>
            <a:r>
              <a:rPr lang="en-US"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</a:p>
          <a:p>
            <a:pPr algn="ctr"/>
            <a:r>
              <a:rPr lang="en-US" sz="16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Lưu</a:t>
            </a:r>
            <a:r>
              <a:rPr lang="en-US"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ký</a:t>
            </a:r>
            <a:endParaRPr lang="en-US" sz="1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1600" b="1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6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43200" y="3886200"/>
            <a:ext cx="1219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300"/>
              </a:spcBef>
              <a:spcAft>
                <a:spcPts val="300"/>
              </a:spcAft>
              <a:tabLst>
                <a:tab pos="406400" algn="l"/>
              </a:tabLst>
            </a:pPr>
            <a:r>
              <a:rPr lang="en-US" sz="1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17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triệu</a:t>
            </a:r>
            <a:endParaRPr lang="en-US" sz="17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Elbow Connector 41"/>
          <p:cNvCxnSpPr>
            <a:endCxn id="30" idx="1"/>
          </p:cNvCxnSpPr>
          <p:nvPr/>
        </p:nvCxnSpPr>
        <p:spPr>
          <a:xfrm rot="16200000" flipH="1">
            <a:off x="1962150" y="3981450"/>
            <a:ext cx="2019300" cy="10668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Elbow Connector 41"/>
          <p:cNvCxnSpPr>
            <a:stCxn id="30" idx="3"/>
            <a:endCxn id="27" idx="2"/>
          </p:cNvCxnSpPr>
          <p:nvPr/>
        </p:nvCxnSpPr>
        <p:spPr>
          <a:xfrm flipV="1">
            <a:off x="5029200" y="3505200"/>
            <a:ext cx="2444748" cy="20193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5486400" y="4924864"/>
            <a:ext cx="2133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  <a:spcAft>
                <a:spcPts val="300"/>
              </a:spcAft>
              <a:tabLst>
                <a:tab pos="406400" algn="l"/>
              </a:tabLst>
            </a:pP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Quote chào bán theo nghĩa vụ LP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10200" y="3810000"/>
            <a:ext cx="22098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300"/>
              </a:spcBef>
              <a:spcAft>
                <a:spcPts val="300"/>
              </a:spcAft>
              <a:tabLst>
                <a:tab pos="406400" algn="l"/>
              </a:tabLst>
            </a:pP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lệnh</a:t>
            </a:r>
            <a:r>
              <a:rPr lang="en-US" sz="1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bán</a:t>
            </a:r>
            <a:endParaRPr lang="en-US" sz="1600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971800" y="4876800"/>
            <a:ext cx="2590800" cy="129540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304800" y="5638800"/>
            <a:ext cx="1752600" cy="4572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Direct listing</a:t>
            </a:r>
            <a:endParaRPr lang="en-US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05000" y="5867400"/>
            <a:ext cx="1066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533401" y="122238"/>
            <a:ext cx="8229600" cy="563562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Niêm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yết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trực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tiếp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(Direct listing)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dịch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cấp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7" name="AutoShape 18"/>
          <p:cNvSpPr>
            <a:spLocks noChangeAspect="1" noChangeArrowheads="1" noTextEdit="1"/>
          </p:cNvSpPr>
          <p:nvPr/>
        </p:nvSpPr>
        <p:spPr bwMode="auto">
          <a:xfrm>
            <a:off x="457200" y="1905000"/>
            <a:ext cx="8077200" cy="374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600"/>
          </a:p>
        </p:txBody>
      </p:sp>
      <p:sp>
        <p:nvSpPr>
          <p:cNvPr id="8" name="모서리가 둥근 직사각형 56"/>
          <p:cNvSpPr/>
          <p:nvPr/>
        </p:nvSpPr>
        <p:spPr bwMode="auto">
          <a:xfrm>
            <a:off x="304801" y="914400"/>
            <a:ext cx="3124200" cy="14478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>
              <a:buFontTx/>
              <a:buChar char="-"/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Thời gian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marL="179388" indent="-179388">
              <a:buFontTx/>
              <a:buChar char="-"/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Phương thức giao dịch</a:t>
            </a:r>
          </a:p>
          <a:p>
            <a:pPr marL="179388" indent="-179388">
              <a:buFontTx/>
              <a:buChar char="-"/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Đơn vị giao dịch, yết giá</a:t>
            </a:r>
          </a:p>
          <a:p>
            <a:pPr marL="179388" indent="-179388">
              <a:buFontTx/>
              <a:buChar char="-"/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Chu kỳ thanh toán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13716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Tương tự như cổ phiếu</a:t>
            </a:r>
            <a:endParaRPr lang="en-US" sz="2000" b="1"/>
          </a:p>
        </p:txBody>
      </p:sp>
      <p:sp>
        <p:nvSpPr>
          <p:cNvPr id="10" name="모서리가 둥근 직사각형 56"/>
          <p:cNvSpPr/>
          <p:nvPr/>
        </p:nvSpPr>
        <p:spPr bwMode="auto">
          <a:xfrm>
            <a:off x="381000" y="2514600"/>
            <a:ext cx="3048000" cy="4572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Ngày giao dịch cuối cùng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56082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Trước ngày đáo hạn của CW</a:t>
            </a:r>
            <a:endParaRPr lang="en-US" sz="2000"/>
          </a:p>
        </p:txBody>
      </p:sp>
      <p:sp>
        <p:nvSpPr>
          <p:cNvPr id="14" name="모서리가 둥근 직사각형 56"/>
          <p:cNvSpPr/>
          <p:nvPr/>
        </p:nvSpPr>
        <p:spPr bwMode="auto">
          <a:xfrm>
            <a:off x="609600" y="3405916"/>
            <a:ext cx="2362200" cy="9906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tham chiếu CW </a:t>
            </a:r>
            <a:r>
              <a:rPr lang="en-US" altLang="ko-KR" sz="2000" b="1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mua</a:t>
            </a: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ngày giao dịch đầu tiên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1400" y="3082006"/>
            <a:ext cx="533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50" smtClean="0"/>
              <a:t>Giá phát hành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(giá tham chiếu TSCS ngày giao dịch đầu tiên của CW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b="1" smtClean="0"/>
              <a:t> </a:t>
            </a:r>
            <a:r>
              <a:rPr lang="en-US" sz="1350" smtClean="0"/>
              <a:t>Giá tham chiếu TSCS ngày phát hành CW)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Tỷ lệ chuyển đổi ngày phát hành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smtClean="0"/>
              <a:t> tỷ lệ chuyển đổi ngày giao dịch đầu tiên</a:t>
            </a:r>
            <a:endParaRPr 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3581400" y="3856419"/>
            <a:ext cx="533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50" smtClean="0"/>
              <a:t>Giá phát hành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(giá đóng cửa chỉ số liền trước ngày giao dịch đầu tiên của CW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b="1" smtClean="0"/>
              <a:t> </a:t>
            </a:r>
            <a:r>
              <a:rPr lang="en-US" sz="1350" smtClean="0"/>
              <a:t>Giá đóng cửa chỉ số liền trước ngày phát hành CW)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Hệ số nhân ngày giao dịch đầu tiên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smtClean="0"/>
              <a:t> Hệ số nhân ngày phát hành</a:t>
            </a:r>
            <a:endParaRPr lang="en-US" sz="1350"/>
          </a:p>
        </p:txBody>
      </p:sp>
      <p:sp>
        <p:nvSpPr>
          <p:cNvPr id="13" name="모서리가 둥근 직사각형 56"/>
          <p:cNvSpPr/>
          <p:nvPr/>
        </p:nvSpPr>
        <p:spPr bwMode="auto">
          <a:xfrm>
            <a:off x="609600" y="4999419"/>
            <a:ext cx="2362200" cy="9906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tham chiếu CW </a:t>
            </a:r>
            <a:r>
              <a:rPr lang="en-US" altLang="ko-KR" sz="2000" b="1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bán</a:t>
            </a: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ngày giao dịch đầu tiên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4741038"/>
            <a:ext cx="533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50" smtClean="0"/>
              <a:t>Giá phát hành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(giá tham chiếu TSCS ngày phát hành CW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b="1" smtClean="0"/>
              <a:t> </a:t>
            </a:r>
            <a:r>
              <a:rPr lang="en-US" sz="1350" smtClean="0"/>
              <a:t>Giá tham chiếu TSCS ngày giao dịch đầu tiên của CW)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Tỷ lệ chuyển đổi ngày giao dịch đầu tiên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smtClean="0"/>
              <a:t> tỷ lệ chuyển đổi ngày giao phát hành</a:t>
            </a:r>
            <a:endParaRPr lang="en-US" sz="1350"/>
          </a:p>
        </p:txBody>
      </p:sp>
      <p:sp>
        <p:nvSpPr>
          <p:cNvPr id="18" name="TextBox 17"/>
          <p:cNvSpPr txBox="1"/>
          <p:nvPr/>
        </p:nvSpPr>
        <p:spPr>
          <a:xfrm>
            <a:off x="3581400" y="5532819"/>
            <a:ext cx="53340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50" smtClean="0"/>
              <a:t>Giá phát hành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(giá đóng cửa chỉ số liền trước ngày phát hành CW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b="1" smtClean="0"/>
              <a:t> </a:t>
            </a:r>
            <a:r>
              <a:rPr lang="en-US" sz="1350" smtClean="0"/>
              <a:t>Giá đóng cửa chỉ số liền trước ngày ngày giao dịch đầu tiên) </a:t>
            </a:r>
            <a:r>
              <a:rPr lang="en-US" sz="1350" b="1" smtClean="0">
                <a:solidFill>
                  <a:srgbClr val="FF0000"/>
                </a:solidFill>
              </a:rPr>
              <a:t>x</a:t>
            </a:r>
            <a:r>
              <a:rPr lang="en-US" sz="1350" smtClean="0"/>
              <a:t> Hệ số nhân ngày phát hành </a:t>
            </a:r>
            <a:r>
              <a:rPr lang="en-US" sz="1350" b="1" smtClean="0">
                <a:solidFill>
                  <a:srgbClr val="FF0000"/>
                </a:solidFill>
              </a:rPr>
              <a:t>/</a:t>
            </a:r>
            <a:r>
              <a:rPr lang="en-US" sz="1350" smtClean="0"/>
              <a:t> Hệ số nhân ngày giao dịch đầu tiên</a:t>
            </a:r>
            <a:endParaRPr lang="en-US" sz="1350"/>
          </a:p>
        </p:txBody>
      </p:sp>
      <p:grpSp>
        <p:nvGrpSpPr>
          <p:cNvPr id="23" name="Group 22"/>
          <p:cNvGrpSpPr/>
          <p:nvPr/>
        </p:nvGrpSpPr>
        <p:grpSpPr>
          <a:xfrm>
            <a:off x="2971800" y="3439797"/>
            <a:ext cx="609600" cy="774413"/>
            <a:chOff x="2971800" y="3439797"/>
            <a:chExt cx="609600" cy="774413"/>
          </a:xfrm>
        </p:grpSpPr>
        <p:cxnSp>
          <p:nvCxnSpPr>
            <p:cNvPr id="20" name="Straight Arrow Connector 19"/>
            <p:cNvCxnSpPr>
              <a:stCxn id="14" idx="3"/>
              <a:endCxn id="15" idx="1"/>
            </p:cNvCxnSpPr>
            <p:nvPr/>
          </p:nvCxnSpPr>
          <p:spPr>
            <a:xfrm flipV="1">
              <a:off x="2971800" y="3439797"/>
              <a:ext cx="609600" cy="461419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4" idx="3"/>
              <a:endCxn id="16" idx="1"/>
            </p:cNvCxnSpPr>
            <p:nvPr/>
          </p:nvCxnSpPr>
          <p:spPr>
            <a:xfrm>
              <a:off x="2971800" y="3901216"/>
              <a:ext cx="609600" cy="312994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971800" y="5092987"/>
            <a:ext cx="609600" cy="774413"/>
            <a:chOff x="2971800" y="3439797"/>
            <a:chExt cx="609600" cy="774413"/>
          </a:xfrm>
        </p:grpSpPr>
        <p:cxnSp>
          <p:nvCxnSpPr>
            <p:cNvPr id="25" name="Straight Arrow Connector 24"/>
            <p:cNvCxnSpPr/>
            <p:nvPr/>
          </p:nvCxnSpPr>
          <p:spPr>
            <a:xfrm flipV="1">
              <a:off x="2971800" y="3439797"/>
              <a:ext cx="609600" cy="461419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971800" y="3901216"/>
              <a:ext cx="609600" cy="312994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white">
          <a:xfrm>
            <a:off x="228600" y="3170238"/>
            <a:ext cx="8458199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A. TỔNG</a:t>
            </a:r>
            <a:r>
              <a:rPr kumimoji="0" lang="en-US" sz="3200" b="1" i="0" u="none" strike="noStrike" kern="0" cap="none" spc="0" normalizeH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QUAN THỊ TRƯỜNG CW THẾ GiỚI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dịch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thứ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cấp (tt)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81400" y="14478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/>
              <a:t>Giá trần = Giá tham chiếu </a:t>
            </a:r>
            <a:r>
              <a:rPr lang="en-US" sz="1600" smtClean="0"/>
              <a:t>CW</a:t>
            </a:r>
            <a:r>
              <a:rPr lang="vi-VN" sz="1600" smtClean="0"/>
              <a:t> + (giá trần </a:t>
            </a:r>
            <a:r>
              <a:rPr lang="en-US" sz="1600" smtClean="0"/>
              <a:t>TSCS</a:t>
            </a:r>
            <a:r>
              <a:rPr lang="vi-VN" sz="1600" smtClean="0"/>
              <a:t> – Giá tham chiếu của </a:t>
            </a:r>
            <a:r>
              <a:rPr lang="en-US" sz="1600" smtClean="0"/>
              <a:t>TSCS</a:t>
            </a:r>
            <a:r>
              <a:rPr lang="vi-VN" sz="1600" smtClean="0"/>
              <a:t>) x 1/Tỷ lệ chuyển đổi</a:t>
            </a:r>
            <a:endParaRPr lang="en-US" sz="1600"/>
          </a:p>
        </p:txBody>
      </p:sp>
      <p:sp>
        <p:nvSpPr>
          <p:cNvPr id="14" name="모서리가 둥근 직사각형 56"/>
          <p:cNvSpPr/>
          <p:nvPr/>
        </p:nvSpPr>
        <p:spPr bwMode="auto">
          <a:xfrm>
            <a:off x="609600" y="1828800"/>
            <a:ext cx="2590800" cy="5334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trần/sàn CW </a:t>
            </a:r>
            <a:r>
              <a:rPr lang="en-US" altLang="ko-KR" sz="2000" b="1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mua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81400" y="215916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/>
              <a:t>Giá sàn = Giá tham chiếu </a:t>
            </a:r>
            <a:r>
              <a:rPr lang="en-US" sz="1600" smtClean="0"/>
              <a:t>CW</a:t>
            </a:r>
            <a:r>
              <a:rPr lang="vi-VN" sz="1600" smtClean="0"/>
              <a:t> – (giá tham chiếu </a:t>
            </a:r>
            <a:r>
              <a:rPr lang="en-US" sz="1600" smtClean="0"/>
              <a:t>TSCS</a:t>
            </a:r>
            <a:r>
              <a:rPr lang="vi-VN" sz="1600" smtClean="0"/>
              <a:t> – giá sàn </a:t>
            </a:r>
            <a:r>
              <a:rPr lang="en-US" sz="1600" smtClean="0"/>
              <a:t>TSCS</a:t>
            </a:r>
            <a:r>
              <a:rPr lang="vi-VN" sz="1600" smtClean="0"/>
              <a:t>) x 1/Tỷ lệ chuyển đổi</a:t>
            </a:r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457200" y="914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"/>
            </a:pPr>
            <a:r>
              <a:rPr lang="en-US" sz="2400" smtClean="0">
                <a:solidFill>
                  <a:srgbClr val="0000FF"/>
                </a:solidFill>
              </a:rPr>
              <a:t>Tài sản cơ sở là cổ phiếu, ETF</a:t>
            </a:r>
            <a:endParaRPr lang="en-US" sz="2400">
              <a:solidFill>
                <a:srgbClr val="0000FF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200400" y="1740188"/>
            <a:ext cx="381000" cy="711369"/>
            <a:chOff x="3200400" y="1740188"/>
            <a:chExt cx="381000" cy="711369"/>
          </a:xfrm>
        </p:grpSpPr>
        <p:cxnSp>
          <p:nvCxnSpPr>
            <p:cNvPr id="18" name="Straight Arrow Connector 17"/>
            <p:cNvCxnSpPr>
              <a:stCxn id="14" idx="3"/>
              <a:endCxn id="9" idx="1"/>
            </p:cNvCxnSpPr>
            <p:nvPr/>
          </p:nvCxnSpPr>
          <p:spPr>
            <a:xfrm flipV="1">
              <a:off x="3200400" y="1740188"/>
              <a:ext cx="381000" cy="355312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3"/>
              <a:endCxn id="15" idx="1"/>
            </p:cNvCxnSpPr>
            <p:nvPr/>
          </p:nvCxnSpPr>
          <p:spPr>
            <a:xfrm>
              <a:off x="3200400" y="2095500"/>
              <a:ext cx="381000" cy="356057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모서리가 둥근 직사각형 56"/>
          <p:cNvSpPr/>
          <p:nvPr/>
        </p:nvSpPr>
        <p:spPr bwMode="auto">
          <a:xfrm>
            <a:off x="609600" y="3200400"/>
            <a:ext cx="2590800" cy="5334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trần/sàn CW </a:t>
            </a:r>
            <a:r>
              <a:rPr lang="en-US" altLang="ko-KR" sz="2000" b="1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bán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28194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/>
              <a:t>Giá trần = Giá tham chiếu </a:t>
            </a:r>
            <a:r>
              <a:rPr lang="en-US" sz="1600" smtClean="0"/>
              <a:t>CW</a:t>
            </a:r>
            <a:r>
              <a:rPr lang="vi-VN" sz="1600" smtClean="0"/>
              <a:t> + (giá tham chiếu </a:t>
            </a:r>
            <a:r>
              <a:rPr lang="en-US" sz="1600" smtClean="0"/>
              <a:t>TSCS</a:t>
            </a:r>
            <a:r>
              <a:rPr lang="vi-VN" sz="1600" smtClean="0"/>
              <a:t> – giá sàn </a:t>
            </a:r>
            <a:r>
              <a:rPr lang="en-US" sz="1600" smtClean="0"/>
              <a:t>TSCS</a:t>
            </a:r>
            <a:r>
              <a:rPr lang="vi-VN" sz="1600" smtClean="0"/>
              <a:t>) x 1/Tỷ lệ chuyển đổi</a:t>
            </a:r>
            <a:endParaRPr lang="en-US" sz="1600"/>
          </a:p>
        </p:txBody>
      </p:sp>
      <p:sp>
        <p:nvSpPr>
          <p:cNvPr id="25" name="TextBox 24"/>
          <p:cNvSpPr txBox="1"/>
          <p:nvPr/>
        </p:nvSpPr>
        <p:spPr>
          <a:xfrm>
            <a:off x="3581400" y="353076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600" smtClean="0"/>
              <a:t>Giá sàn = Giá tham chiếu </a:t>
            </a:r>
            <a:r>
              <a:rPr lang="en-US" sz="1600" smtClean="0"/>
              <a:t>CW</a:t>
            </a:r>
            <a:r>
              <a:rPr lang="vi-VN" sz="1600" smtClean="0"/>
              <a:t> – (giá trần </a:t>
            </a:r>
            <a:r>
              <a:rPr lang="en-US" sz="1600" smtClean="0"/>
              <a:t>TSCS</a:t>
            </a:r>
            <a:r>
              <a:rPr lang="vi-VN" sz="1600" smtClean="0"/>
              <a:t> – Giá tham chiếu </a:t>
            </a:r>
            <a:r>
              <a:rPr lang="en-US" sz="1600" smtClean="0"/>
              <a:t>TSCS</a:t>
            </a:r>
            <a:r>
              <a:rPr lang="vi-VN" sz="1600" smtClean="0"/>
              <a:t>) x 1/Tỷ lệ chuyển đổi</a:t>
            </a:r>
            <a:endParaRPr lang="en-US" sz="1600"/>
          </a:p>
        </p:txBody>
      </p:sp>
      <p:grpSp>
        <p:nvGrpSpPr>
          <p:cNvPr id="26" name="Group 25"/>
          <p:cNvGrpSpPr/>
          <p:nvPr/>
        </p:nvGrpSpPr>
        <p:grpSpPr>
          <a:xfrm>
            <a:off x="3200400" y="3124200"/>
            <a:ext cx="381000" cy="711369"/>
            <a:chOff x="3200400" y="1740188"/>
            <a:chExt cx="381000" cy="711369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3200400" y="1740188"/>
              <a:ext cx="381000" cy="355312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3200400" y="2095500"/>
              <a:ext cx="381000" cy="356057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457200" y="42627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"/>
            </a:pPr>
            <a:r>
              <a:rPr lang="en-US" sz="2400" smtClean="0">
                <a:solidFill>
                  <a:srgbClr val="0000FF"/>
                </a:solidFill>
              </a:rPr>
              <a:t>Tài sản cơ sở là chỉ số chứng khoán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81400" y="4723656"/>
            <a:ext cx="525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400" smtClean="0"/>
              <a:t>Giá trần = Giá tham chiếu </a:t>
            </a:r>
            <a:r>
              <a:rPr lang="en-US" sz="1400" smtClean="0"/>
              <a:t>CW</a:t>
            </a:r>
            <a:r>
              <a:rPr lang="vi-VN" sz="1400" smtClean="0"/>
              <a:t> + (Giá đóng cửa chỉ số ngày giao dịch liền trước x Hệ số nhân x Biên độ dao động giá trần)</a:t>
            </a:r>
            <a:r>
              <a:rPr lang="en-US" sz="1400" smtClean="0"/>
              <a:t> </a:t>
            </a:r>
            <a:r>
              <a:rPr lang="vi-VN" sz="1400" smtClean="0"/>
              <a:t>x 1/Tỷ lệ chuyển đổi.</a:t>
            </a:r>
            <a:endParaRPr lang="en-US" sz="1400"/>
          </a:p>
        </p:txBody>
      </p:sp>
      <p:sp>
        <p:nvSpPr>
          <p:cNvPr id="31" name="모서리가 둥근 직사각형 56"/>
          <p:cNvSpPr/>
          <p:nvPr/>
        </p:nvSpPr>
        <p:spPr bwMode="auto">
          <a:xfrm>
            <a:off x="609600" y="5104656"/>
            <a:ext cx="2590800" cy="5334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sz="200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trần/sàn CW </a:t>
            </a:r>
            <a:r>
              <a:rPr lang="en-US" altLang="ko-KR" sz="2000" b="1" smtClean="0">
                <a:solidFill>
                  <a:srgbClr val="FF000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mua</a:t>
            </a:r>
            <a:endParaRPr lang="en-US" altLang="ko-KR" sz="2000" dirty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1400" y="5435025"/>
            <a:ext cx="525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400" smtClean="0"/>
              <a:t>Giá sàn = Giá tham chiếu </a:t>
            </a:r>
            <a:r>
              <a:rPr lang="en-US" sz="1400" smtClean="0"/>
              <a:t>CW</a:t>
            </a:r>
            <a:r>
              <a:rPr lang="vi-VN" sz="1400" smtClean="0"/>
              <a:t> – (Giá đóng cửa chỉ số ngày giao dịch liền trước x Hệ số nhân x Biên độ dao động giá sàn)</a:t>
            </a:r>
            <a:r>
              <a:rPr lang="en-US" sz="1400" smtClean="0"/>
              <a:t> </a:t>
            </a:r>
            <a:r>
              <a:rPr lang="vi-VN" sz="1400" smtClean="0"/>
              <a:t>x 1/Tỷ lệ chuyển đổi.</a:t>
            </a:r>
            <a:endParaRPr lang="en-US" sz="1400"/>
          </a:p>
        </p:txBody>
      </p:sp>
      <p:grpSp>
        <p:nvGrpSpPr>
          <p:cNvPr id="33" name="Group 32"/>
          <p:cNvGrpSpPr/>
          <p:nvPr/>
        </p:nvGrpSpPr>
        <p:grpSpPr>
          <a:xfrm>
            <a:off x="3200400" y="5092988"/>
            <a:ext cx="381000" cy="711369"/>
            <a:chOff x="3200400" y="1817132"/>
            <a:chExt cx="381000" cy="711369"/>
          </a:xfrm>
        </p:grpSpPr>
        <p:cxnSp>
          <p:nvCxnSpPr>
            <p:cNvPr id="34" name="Straight Arrow Connector 33"/>
            <p:cNvCxnSpPr>
              <a:stCxn id="31" idx="3"/>
              <a:endCxn id="30" idx="1"/>
            </p:cNvCxnSpPr>
            <p:nvPr/>
          </p:nvCxnSpPr>
          <p:spPr>
            <a:xfrm flipV="1">
              <a:off x="3200400" y="1817132"/>
              <a:ext cx="381000" cy="278368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31" idx="3"/>
              <a:endCxn id="32" idx="1"/>
            </p:cNvCxnSpPr>
            <p:nvPr/>
          </p:nvCxnSpPr>
          <p:spPr>
            <a:xfrm>
              <a:off x="3200400" y="2095500"/>
              <a:ext cx="381000" cy="433001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Hạn chế giao dịch và sở hữu CW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9975"/>
          </a:xfrm>
        </p:spPr>
        <p:txBody>
          <a:bodyPr/>
          <a:lstStyle/>
          <a:p>
            <a:pPr marL="347663">
              <a:lnSpc>
                <a:spcPts val="3500"/>
              </a:lnSpc>
              <a:buClr>
                <a:srgbClr val="EA8B00"/>
              </a:buClr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 được giao dịch ký quỹ</a:t>
            </a:r>
          </a:p>
          <a:p>
            <a:pPr marL="347663" algn="just">
              <a:lnSpc>
                <a:spcPts val="3500"/>
              </a:lnSpc>
              <a:buClr>
                <a:srgbClr val="EA8B00"/>
              </a:buClr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TCPH CKCS không được đầu tư, giao dịch CW dựa trên CKCS của tổ chức đó.</a:t>
            </a:r>
          </a:p>
          <a:p>
            <a:pPr marL="347663">
              <a:lnSpc>
                <a:spcPts val="3500"/>
              </a:lnSpc>
              <a:buClr>
                <a:srgbClr val="EA8B00"/>
              </a:buClr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 đầu tư nước ngoài không bị hạn chế sở hữu.</a:t>
            </a:r>
          </a:p>
          <a:p>
            <a:pPr marL="347663">
              <a:lnSpc>
                <a:spcPts val="3500"/>
              </a:lnSpc>
              <a:buClr>
                <a:srgbClr val="EA8B00"/>
              </a:buClr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Quỹ đại chúng chỉ đầu tư CW nhằm mục tiêu PNRR.</a:t>
            </a:r>
          </a:p>
          <a:p>
            <a:pPr marL="347663">
              <a:lnSpc>
                <a:spcPts val="3500"/>
              </a:lnSpc>
              <a:buClr>
                <a:srgbClr val="EA8B00"/>
              </a:buClr>
            </a:pPr>
            <a:endParaRPr 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A8B00"/>
              </a:buClr>
            </a:pPr>
            <a:endParaRPr lang="en-US" sz="22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500" b="1" smtClean="0">
                <a:latin typeface="Arial" pitchFamily="34" charset="0"/>
                <a:cs typeface="Arial" pitchFamily="34" charset="0"/>
              </a:rPr>
              <a:t>Điều chỉnh CW khi CKCS có sự kiện doanh nghiệp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05600" y="6550325"/>
            <a:ext cx="2133600" cy="307675"/>
          </a:xfrm>
        </p:spPr>
        <p:txBody>
          <a:bodyPr/>
          <a:lstStyle/>
          <a:p>
            <a:r>
              <a:rPr lang="en-US" dirty="0" smtClean="0"/>
              <a:t>www.hsx.vn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144503"/>
            <a:ext cx="8839200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>
              <a:lnSpc>
                <a:spcPts val="3500"/>
              </a:lnSpc>
              <a:buClr>
                <a:srgbClr val="E68900"/>
              </a:buClr>
              <a:buFont typeface="Arial" pitchFamily="34" charset="0"/>
              <a:buChar char="•"/>
            </a:pPr>
            <a:r>
              <a:rPr lang="en-US" sz="2200">
                <a:latin typeface="Arial" pitchFamily="34" charset="0"/>
                <a:cs typeface="Arial" pitchFamily="34" charset="0"/>
              </a:rPr>
              <a:t> 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Điều chỉnh giá thực hiện, tỷ lệ chuyển đổi:</a:t>
            </a:r>
            <a:endParaRPr lang="en-US" sz="220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lnSpc>
                <a:spcPts val="3500"/>
              </a:lnSpc>
              <a:buClr>
                <a:srgbClr val="E68900"/>
              </a:buClr>
              <a:buFont typeface="Wingdings" pitchFamily="2" charset="2"/>
              <a:buChar char="ü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CKCS trả cổ tức</a:t>
            </a:r>
          </a:p>
          <a:p>
            <a:pPr marL="800100" lvl="1" indent="-342900">
              <a:lnSpc>
                <a:spcPts val="3500"/>
              </a:lnSpc>
              <a:buClr>
                <a:srgbClr val="E68900"/>
              </a:buClr>
              <a:buFont typeface="Wingdings" pitchFamily="2" charset="2"/>
              <a:buChar char="ü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CKCS thưởng cổ phiếu,…</a:t>
            </a:r>
          </a:p>
          <a:p>
            <a:pPr marL="347663">
              <a:lnSpc>
                <a:spcPts val="3500"/>
              </a:lnSpc>
              <a:buClr>
                <a:srgbClr val="E68900"/>
              </a:buClr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TCPH mua lại CW lẻ (nếu có)</a:t>
            </a:r>
          </a:p>
          <a:p>
            <a:pPr marL="347663">
              <a:lnSpc>
                <a:spcPts val="3500"/>
              </a:lnSpc>
              <a:buClr>
                <a:srgbClr val="E68900"/>
              </a:buClr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Các trường hợp và cách thức điều chỉnh công bố tại BCB</a:t>
            </a:r>
          </a:p>
        </p:txBody>
      </p:sp>
      <p:sp>
        <p:nvSpPr>
          <p:cNvPr id="7" name="모서리가 둥근 직사각형 56"/>
          <p:cNvSpPr/>
          <p:nvPr/>
        </p:nvSpPr>
        <p:spPr bwMode="auto">
          <a:xfrm>
            <a:off x="304800" y="3810000"/>
            <a:ext cx="8534399" cy="6096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b="1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Giá thực hiện mới </a:t>
            </a:r>
            <a:r>
              <a:rPr lang="en-US" altLang="ko-KR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= Giá thực hiện x (Giá đóng cửa điều chỉnh / Giá đóng cửa)</a:t>
            </a:r>
          </a:p>
        </p:txBody>
      </p:sp>
      <p:sp>
        <p:nvSpPr>
          <p:cNvPr id="8" name="모서리가 둥근 직사각형 56"/>
          <p:cNvSpPr/>
          <p:nvPr/>
        </p:nvSpPr>
        <p:spPr bwMode="auto">
          <a:xfrm>
            <a:off x="152400" y="4800600"/>
            <a:ext cx="8839200" cy="609600"/>
          </a:xfrm>
          <a:prstGeom prst="roundRect">
            <a:avLst>
              <a:gd name="adj" fmla="val 11582"/>
            </a:avLst>
          </a:prstGeom>
          <a:solidFill>
            <a:srgbClr val="D9EFC3"/>
          </a:solidFill>
          <a:ln w="38100" cap="flat" cmpd="sng" algn="ctr">
            <a:solidFill>
              <a:srgbClr val="92D05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0" tIns="46800" rIns="36000" bIns="46800"/>
          <a:lstStyle/>
          <a:p>
            <a:pPr marL="179388" indent="-179388" algn="ctr">
              <a:defRPr/>
            </a:pPr>
            <a:r>
              <a:rPr lang="en-US" altLang="ko-KR" b="1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Tỷ lệ chuyển đổi mới</a:t>
            </a:r>
            <a:r>
              <a:rPr lang="en-US" altLang="ko-KR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= Tỷ lệ chuyển đổi x (Giá đóng cửa / Giá đóng cửa điều chỉnh)</a:t>
            </a:r>
          </a:p>
        </p:txBody>
      </p:sp>
    </p:spTree>
    <p:extLst>
      <p:ext uri="{BB962C8B-B14F-4D97-AF65-F5344CB8AC3E}">
        <p14:creationId xmlns="" xmlns:p14="http://schemas.microsoft.com/office/powerpoint/2010/main" val="28591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05600" y="6550325"/>
            <a:ext cx="2133600" cy="307675"/>
          </a:xfrm>
        </p:spPr>
        <p:txBody>
          <a:bodyPr/>
          <a:lstStyle/>
          <a:p>
            <a:r>
              <a:rPr lang="en-US" dirty="0" smtClean="0"/>
              <a:t>www.hsx.vn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144503"/>
            <a:ext cx="8839200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Phương </a:t>
            </a:r>
            <a:r>
              <a:rPr lang="en-US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thức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quyền</a:t>
            </a:r>
            <a:r>
              <a:rPr lang="en-US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804863" lvl="1">
              <a:lnSpc>
                <a:spcPts val="3500"/>
              </a:lnSpc>
              <a:buClr>
                <a:srgbClr val="EA8B00"/>
              </a:buClr>
              <a:buSzPct val="100000"/>
              <a:buFont typeface="Wingdings" pitchFamily="2" charset="2"/>
              <a:buChar char="ü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giao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CKCS</a:t>
            </a:r>
          </a:p>
          <a:p>
            <a:pPr marL="804863" lvl="1">
              <a:lnSpc>
                <a:spcPts val="3500"/>
              </a:lnSpc>
              <a:buClr>
                <a:srgbClr val="EA8B00"/>
              </a:buClr>
              <a:buSzPct val="100000"/>
              <a:buFont typeface="Wingdings" pitchFamily="2" charset="2"/>
              <a:buChar char="ü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toán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tiền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569913" indent="-222250">
              <a:lnSpc>
                <a:spcPts val="3500"/>
              </a:lnSpc>
              <a:buClr>
                <a:srgbClr val="EA8B00"/>
              </a:buClr>
              <a:buSzPct val="180000"/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Phương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thức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bố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cáo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bạch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ban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8591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Các trường hợp bắt buộc thanh toán tiền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05600" y="6550325"/>
            <a:ext cx="2133600" cy="307675"/>
          </a:xfrm>
        </p:spPr>
        <p:txBody>
          <a:bodyPr/>
          <a:lstStyle/>
          <a:p>
            <a:r>
              <a:rPr lang="en-US" dirty="0" smtClean="0"/>
              <a:t>www.hsx.vn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144503"/>
            <a:ext cx="8839200" cy="3234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CKCS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chỉ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khoán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Vượt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tỷ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lệ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hữu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nước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ngoài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Vượt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hạn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mức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sở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hữu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kinh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doanh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khoán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Dẫn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chào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mua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khai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lệnh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đối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CW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lãi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(ITM)</a:t>
            </a: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Theo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thỏa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thuận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giữa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TCPH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tư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sinh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cổ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phiếu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hơn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cổ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phiếu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1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bố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thông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tin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latin typeface="Arial" pitchFamily="34" charset="0"/>
                <a:cs typeface="Arial" pitchFamily="34" charset="0"/>
              </a:rPr>
              <a:t>tư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705600" y="6550325"/>
            <a:ext cx="2133600" cy="307675"/>
          </a:xfrm>
        </p:spPr>
        <p:txBody>
          <a:bodyPr/>
          <a:lstStyle/>
          <a:p>
            <a:r>
              <a:rPr lang="en-US" dirty="0" smtClean="0"/>
              <a:t>www.hsx.vn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144503"/>
            <a:ext cx="8839200" cy="233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Trở thành cổ đông lớn sau khi thực hiện CW</a:t>
            </a: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Cổ đông lớn CKCS thực hiện CW làm thay đổi tỷ lệ sở hữu cổ phiếu tại TCPH CKCS</a:t>
            </a:r>
          </a:p>
          <a:p>
            <a:pPr marL="347663">
              <a:lnSpc>
                <a:spcPts val="3500"/>
              </a:lnSpc>
              <a:buClr>
                <a:srgbClr val="E68900"/>
              </a:buClr>
              <a:buSzPct val="180000"/>
              <a:buFont typeface="Arial" pitchFamily="34" charset="0"/>
              <a:buChar char="•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Người nội bộ và người có liên quan của đối tượng này tham gia giao dịch CW</a:t>
            </a:r>
          </a:p>
        </p:txBody>
      </p:sp>
    </p:spTree>
    <p:extLst>
      <p:ext uri="{BB962C8B-B14F-4D97-AF65-F5344CB8AC3E}">
        <p14:creationId xmlns:p14="http://schemas.microsoft.com/office/powerpoint/2010/main" xmlns="" val="28591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hoạt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động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chức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hành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CW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trường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Bắt buộc nhằm cung cấp thanh khoản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Thực hiện nghĩa vụ tạo lập thị trường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Phòng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ngừa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err="1" smtClean="0">
                <a:latin typeface="Arial" pitchFamily="34" charset="0"/>
                <a:cs typeface="Arial" pitchFamily="34" charset="0"/>
              </a:rPr>
              <a:t>rủi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 ro (hedging)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Theo phương án đã công bố tại BCB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Đảm bảo có đủ tài sản thanh toán cho nhà đầu tư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4777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Arial" pitchFamily="34" charset="0"/>
                <a:cs typeface="Arial" pitchFamily="34" charset="0"/>
              </a:rPr>
              <a:t>Nghĩa vụ của tổ chức tạo lập thị trường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Yết giá tạo lập thị trường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Chỉ có lệnh bênh mua hoặc bên bán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Không có lệnh bên mua hoặc bán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Chênh lệch giá chào mua cao nhất và chào bán thấp nhất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b="1" smtClean="0">
                <a:latin typeface="Arial" pitchFamily="34" charset="0"/>
                <a:cs typeface="Arial" pitchFamily="34" charset="0"/>
              </a:rPr>
              <a:t>Miễn trừ nghĩa vụ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TSCS bị tạm ngừng giao dịch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Chưa có CW được lưu hành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Dư mua trần/sàn CW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Dư mua trần sàn TSCS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CW đang ở trạng thái có lãi (ITM) từ 30%</a:t>
            </a:r>
          </a:p>
          <a:p>
            <a:pPr indent="1588">
              <a:buFontTx/>
              <a:buChar char="-"/>
            </a:pPr>
            <a:r>
              <a:rPr lang="en-US" sz="2200" smtClean="0">
                <a:latin typeface="Arial" pitchFamily="34" charset="0"/>
                <a:cs typeface="Arial" pitchFamily="34" charset="0"/>
              </a:rPr>
              <a:t> …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24777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4879975"/>
          </a:xfrm>
        </p:spPr>
        <p:txBody>
          <a:bodyPr anchor="ctr"/>
          <a:lstStyle/>
          <a:p>
            <a:pPr algn="ctr">
              <a:buNone/>
            </a:pPr>
            <a:r>
              <a:rPr lang="en-US" sz="6000" b="1" smtClean="0">
                <a:latin typeface="Arial" pitchFamily="34" charset="0"/>
                <a:cs typeface="Arial" pitchFamily="34" charset="0"/>
              </a:rPr>
              <a:t>Q&amp;A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gọi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đảm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42035780"/>
              </p:ext>
            </p:extLst>
          </p:nvPr>
        </p:nvGraphicFramePr>
        <p:xfrm>
          <a:off x="762000" y="1295400"/>
          <a:ext cx="7086600" cy="39624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10000"/>
                <a:gridCol w="3276600"/>
              </a:tblGrid>
              <a:tr h="792480">
                <a:tc>
                  <a:txBody>
                    <a:bodyPr/>
                    <a:lstStyle/>
                    <a:p>
                      <a:pPr marL="0" marR="0" indent="360045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Arial" pitchFamily="34" charset="0"/>
                          <a:cs typeface="Arial" pitchFamily="34" charset="0"/>
                        </a:rPr>
                        <a:t>Covered Warrant</a:t>
                      </a:r>
                      <a:endParaRPr lang="en-US" sz="2200" b="1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 smtClean="0">
                          <a:latin typeface="Arial" pitchFamily="34" charset="0"/>
                          <a:cs typeface="Arial" pitchFamily="34" charset="0"/>
                        </a:rPr>
                        <a:t>Đức</a:t>
                      </a:r>
                      <a:r>
                        <a:rPr lang="en-US" sz="220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200" err="1" smtClean="0">
                          <a:latin typeface="Arial" pitchFamily="34" charset="0"/>
                          <a:cs typeface="Arial" pitchFamily="34" charset="0"/>
                        </a:rPr>
                        <a:t>Anh</a:t>
                      </a:r>
                      <a:endParaRPr lang="en-US" sz="22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 marL="0" marR="0" indent="360045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smtClean="0">
                          <a:latin typeface="Arial" pitchFamily="34" charset="0"/>
                          <a:cs typeface="Arial" pitchFamily="34" charset="0"/>
                        </a:rPr>
                        <a:t>Derivative Warrant</a:t>
                      </a:r>
                      <a:endParaRPr lang="en-US" sz="2200" b="1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err="1" smtClean="0">
                          <a:latin typeface="Arial" pitchFamily="34" charset="0"/>
                          <a:cs typeface="Arial" pitchFamily="34" charset="0"/>
                        </a:rPr>
                        <a:t>Th</a:t>
                      </a:r>
                      <a:r>
                        <a:rPr lang="vi-VN" sz="2200" smtClean="0"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r>
                        <a:rPr lang="en-US" sz="2200" err="1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vi-VN" sz="2200" smtClean="0">
                          <a:latin typeface="Arial" pitchFamily="34" charset="0"/>
                          <a:cs typeface="Arial" pitchFamily="34" charset="0"/>
                        </a:rPr>
                        <a:t> Lan</a:t>
                      </a:r>
                      <a:r>
                        <a:rPr lang="en-US" sz="2200" smtClean="0">
                          <a:latin typeface="Arial" pitchFamily="34" charset="0"/>
                          <a:cs typeface="Arial" pitchFamily="34" charset="0"/>
                        </a:rPr>
                        <a:t>, Hong Kong</a:t>
                      </a:r>
                      <a:endParaRPr lang="en-US" sz="22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Structured Warrant</a:t>
                      </a:r>
                      <a:endParaRPr lang="en-US" sz="22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smtClean="0">
                          <a:latin typeface="Arial" pitchFamily="34" charset="0"/>
                          <a:cs typeface="Arial" pitchFamily="34" charset="0"/>
                        </a:rPr>
                        <a:t>Singapore, Malaysia</a:t>
                      </a:r>
                      <a:endParaRPr lang="en-US" sz="22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Call (Put) Warrant</a:t>
                      </a:r>
                      <a:endParaRPr lang="en-US" sz="22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vi-VN" sz="2200">
                          <a:latin typeface="Arial" pitchFamily="34" charset="0"/>
                          <a:cs typeface="Arial" pitchFamily="34" charset="0"/>
                        </a:rPr>
                        <a:t>Đài </a:t>
                      </a:r>
                      <a:r>
                        <a:rPr lang="vi-VN" sz="2200" smtClean="0">
                          <a:latin typeface="Arial" pitchFamily="34" charset="0"/>
                          <a:cs typeface="Arial" pitchFamily="34" charset="0"/>
                        </a:rPr>
                        <a:t>Loan</a:t>
                      </a:r>
                      <a:endParaRPr lang="en-US" sz="22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92480"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>
                          <a:latin typeface="Arial" pitchFamily="34" charset="0"/>
                          <a:cs typeface="Arial" pitchFamily="34" charset="0"/>
                        </a:rPr>
                        <a:t>Equity-Linked Warrant</a:t>
                      </a:r>
                      <a:endParaRPr lang="en-US" sz="22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0045" algn="l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Hàn</a:t>
                      </a:r>
                      <a:r>
                        <a:rPr lang="en-US" sz="2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dirty="0" err="1">
                          <a:latin typeface="Arial" pitchFamily="34" charset="0"/>
                          <a:cs typeface="Arial" pitchFamily="34" charset="0"/>
                        </a:rPr>
                        <a:t>Quốc</a:t>
                      </a:r>
                      <a:endParaRPr lang="en-US" sz="22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06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err="1" smtClean="0">
                <a:latin typeface="Arial" pitchFamily="34" charset="0"/>
                <a:cs typeface="Arial" pitchFamily="34" charset="0"/>
              </a:rPr>
              <a:t>Sự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phát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triển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CW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thế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giới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2519699"/>
              </p:ext>
            </p:extLst>
          </p:nvPr>
        </p:nvGraphicFramePr>
        <p:xfrm>
          <a:off x="304800" y="1447800"/>
          <a:ext cx="2667000" cy="36576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4486"/>
                <a:gridCol w="878114"/>
                <a:gridCol w="914400"/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latin typeface="Arial" pitchFamily="34" charset="0"/>
                          <a:cs typeface="Arial" pitchFamily="34" charset="0"/>
                        </a:rPr>
                        <a:t>Năm</a:t>
                      </a:r>
                      <a:endParaRPr lang="vi-VN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500" b="1" u="none" strike="noStrike" dirty="0">
                          <a:latin typeface="Arial" pitchFamily="34" charset="0"/>
                          <a:cs typeface="Arial" pitchFamily="34" charset="0"/>
                        </a:rPr>
                        <a:t>Số lượng</a:t>
                      </a:r>
                      <a:endParaRPr lang="vi-VN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Giá</a:t>
                      </a:r>
                      <a:r>
                        <a:rPr lang="en-US" sz="1500" b="1" u="none" strike="noStrike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trị</a:t>
                      </a:r>
                      <a:r>
                        <a:rPr lang="en-US" sz="1500" b="1" u="none" strike="noStrike" dirty="0">
                          <a:latin typeface="Arial" pitchFamily="34" charset="0"/>
                          <a:cs typeface="Arial" pitchFamily="34" charset="0"/>
                        </a:rPr>
                        <a:t> GD (</a:t>
                      </a:r>
                      <a:r>
                        <a:rPr lang="en-US" sz="1500" b="1" u="none" strike="noStrike" dirty="0" err="1">
                          <a:latin typeface="Arial" pitchFamily="34" charset="0"/>
                          <a:cs typeface="Arial" pitchFamily="34" charset="0"/>
                        </a:rPr>
                        <a:t>triệu</a:t>
                      </a:r>
                      <a:r>
                        <a:rPr lang="en-US" sz="1500" b="1" u="none" strike="noStrike" dirty="0">
                          <a:latin typeface="Arial" pitchFamily="34" charset="0"/>
                          <a:cs typeface="Arial" pitchFamily="34" charset="0"/>
                        </a:rPr>
                        <a:t> USD)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   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35.982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123.830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47.253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187.449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92.531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410.063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 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165.133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766.153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317.035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1.786.226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489.344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1.044.966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503.211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858.394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717.175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1.142.244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1.086.694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1.152.564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1.261.365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650.440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1.426.413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633.592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u="none" strike="noStrike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1.540.008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0" u="none" strike="noStrike" smtClean="0">
                          <a:latin typeface="Arial" pitchFamily="34" charset="0"/>
                          <a:cs typeface="Arial" pitchFamily="34" charset="0"/>
                        </a:rPr>
                        <a:t>664.075 </a:t>
                      </a:r>
                      <a:endParaRPr lang="en-US" sz="1500" b="0" i="0" u="none" strike="noStrike">
                        <a:solidFill>
                          <a:srgbClr val="80008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1" u="none" strike="noStrike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15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1.753.188 </a:t>
                      </a:r>
                      <a:endParaRPr lang="en-US" sz="15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500" b="1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1.064.240 </a:t>
                      </a:r>
                      <a:endParaRPr lang="en-US" sz="15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39000" y="6065966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WFE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xmlns="" val="608787446"/>
              </p:ext>
            </p:extLst>
          </p:nvPr>
        </p:nvGraphicFramePr>
        <p:xfrm>
          <a:off x="3124200" y="1295400"/>
          <a:ext cx="5562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833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Top 10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thị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CW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giao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dịch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aphicFrame>
        <p:nvGraphicFramePr>
          <p:cNvPr id="19" name="Chart 18"/>
          <p:cNvGraphicFramePr/>
          <p:nvPr/>
        </p:nvGraphicFramePr>
        <p:xfrm>
          <a:off x="304800" y="762000"/>
          <a:ext cx="8610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86600" y="60960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WFE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91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563562"/>
          </a:xfrm>
        </p:spPr>
        <p:txBody>
          <a:bodyPr/>
          <a:lstStyle/>
          <a:p>
            <a:pPr algn="ctr"/>
            <a:r>
              <a:rPr lang="en-US" sz="3500" b="1" dirty="0" smtClean="0">
                <a:solidFill>
                  <a:srgbClr val="380070"/>
                </a:solidFill>
                <a:latin typeface="Arial" pitchFamily="34" charset="0"/>
                <a:cs typeface="Arial" pitchFamily="34" charset="0"/>
              </a:rPr>
              <a:t>B. GIỚI THIỆU VỀ CHỨNG QUYỀN CÓ BẢO ĐẢM</a:t>
            </a:r>
            <a:endParaRPr lang="en-US" sz="3500" b="1" dirty="0">
              <a:solidFill>
                <a:srgbClr val="3800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618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sp>
        <p:nvSpPr>
          <p:cNvPr id="6" name="직사각형 59"/>
          <p:cNvSpPr/>
          <p:nvPr/>
        </p:nvSpPr>
        <p:spPr>
          <a:xfrm>
            <a:off x="395288" y="1373188"/>
            <a:ext cx="82804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6700" indent="-266700" eaLnBrk="0" hangingPunct="0">
              <a:spcBef>
                <a:spcPct val="70000"/>
              </a:spcBef>
              <a:buClr>
                <a:srgbClr val="0099CC"/>
              </a:buClr>
              <a:buFont typeface="Wingdings" pitchFamily="2" charset="2"/>
              <a:buChar char="§"/>
              <a:defRPr/>
            </a:pPr>
            <a:r>
              <a:rPr lang="en-US" altLang="ko-KR" sz="2000" b="1" kern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CW</a:t>
            </a:r>
            <a:r>
              <a:rPr lang="en-US" altLang="ko-KR" sz="2000" kern="0" smtClean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: Rủi ro cao, Lợi nhuận cao giống như quyền chọn</a:t>
            </a:r>
            <a:endParaRPr lang="en-US" altLang="ko-KR" sz="2000" u="sng" kern="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직선 연결선 34"/>
          <p:cNvCxnSpPr>
            <a:cxnSpLocks noChangeShapeType="1"/>
          </p:cNvCxnSpPr>
          <p:nvPr/>
        </p:nvCxnSpPr>
        <p:spPr bwMode="auto">
          <a:xfrm>
            <a:off x="1484313" y="2398713"/>
            <a:ext cx="0" cy="3576637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" name="직선 연결선 35"/>
          <p:cNvCxnSpPr>
            <a:cxnSpLocks noChangeShapeType="1"/>
          </p:cNvCxnSpPr>
          <p:nvPr/>
        </p:nvCxnSpPr>
        <p:spPr bwMode="auto">
          <a:xfrm flipV="1">
            <a:off x="1476375" y="5949950"/>
            <a:ext cx="6264275" cy="2540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lg" len="lg"/>
          </a:ln>
        </p:spPr>
      </p:cxnSp>
      <p:cxnSp>
        <p:nvCxnSpPr>
          <p:cNvPr id="9" name="직선 연결선 36"/>
          <p:cNvCxnSpPr>
            <a:cxnSpLocks noChangeShapeType="1"/>
          </p:cNvCxnSpPr>
          <p:nvPr/>
        </p:nvCxnSpPr>
        <p:spPr bwMode="auto">
          <a:xfrm>
            <a:off x="3276600" y="2306638"/>
            <a:ext cx="0" cy="3643312"/>
          </a:xfrm>
          <a:prstGeom prst="line">
            <a:avLst/>
          </a:prstGeom>
          <a:noFill/>
          <a:ln w="9525" algn="ctr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0" name="직선 연결선 37"/>
          <p:cNvCxnSpPr>
            <a:cxnSpLocks noChangeShapeType="1"/>
          </p:cNvCxnSpPr>
          <p:nvPr/>
        </p:nvCxnSpPr>
        <p:spPr bwMode="auto">
          <a:xfrm>
            <a:off x="4716463" y="2306638"/>
            <a:ext cx="0" cy="3643312"/>
          </a:xfrm>
          <a:prstGeom prst="line">
            <a:avLst/>
          </a:prstGeom>
          <a:noFill/>
          <a:ln w="9525" algn="ctr">
            <a:solidFill>
              <a:srgbClr val="000000"/>
            </a:solidFill>
            <a:prstDash val="dash"/>
            <a:round/>
            <a:headEnd/>
            <a:tailEnd/>
          </a:ln>
        </p:spPr>
      </p:cxnSp>
      <p:cxnSp>
        <p:nvCxnSpPr>
          <p:cNvPr id="11" name="직선 연결선 41"/>
          <p:cNvCxnSpPr>
            <a:cxnSpLocks noChangeShapeType="1"/>
          </p:cNvCxnSpPr>
          <p:nvPr/>
        </p:nvCxnSpPr>
        <p:spPr bwMode="auto">
          <a:xfrm flipV="1">
            <a:off x="628650" y="3933825"/>
            <a:ext cx="7112000" cy="28575"/>
          </a:xfrm>
          <a:prstGeom prst="line">
            <a:avLst/>
          </a:prstGeom>
          <a:noFill/>
          <a:ln w="57150" algn="ctr">
            <a:solidFill>
              <a:srgbClr val="B2DE82"/>
            </a:solidFill>
            <a:round/>
            <a:headEnd/>
            <a:tailEnd/>
          </a:ln>
        </p:spPr>
      </p:cxnSp>
      <p:sp>
        <p:nvSpPr>
          <p:cNvPr id="12" name="TextBox 11"/>
          <p:cNvSpPr txBox="1"/>
          <p:nvPr/>
        </p:nvSpPr>
        <p:spPr bwMode="auto">
          <a:xfrm>
            <a:off x="542886" y="2564904"/>
            <a:ext cx="979755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Phái sinh</a:t>
            </a:r>
            <a:endParaRPr kumimoji="0" lang="en-US" altLang="ko-KR" sz="1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(O)</a:t>
            </a:r>
            <a:endParaRPr kumimoji="0" lang="en-US" altLang="ko-KR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583762" y="4437112"/>
            <a:ext cx="771366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(X)</a:t>
            </a:r>
            <a:endParaRPr kumimoji="0" lang="en-US" altLang="ko-KR" sz="14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400" kern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Chứng</a:t>
            </a:r>
            <a:br>
              <a:rPr kumimoji="0" lang="en-US" altLang="ko-KR" sz="14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altLang="ko-KR" sz="14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khoán</a:t>
            </a:r>
            <a:endParaRPr kumimoji="0" lang="en-US" altLang="ko-KR" sz="1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7762794" y="5805264"/>
            <a:ext cx="75533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Đòn bẩy</a:t>
            </a:r>
            <a:endParaRPr kumimoji="0" lang="en-US" altLang="ko-KR" sz="12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124783" y="5949950"/>
            <a:ext cx="64152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&lt;X1&gt;</a:t>
            </a:r>
            <a:endParaRPr kumimoji="0" lang="en-US" altLang="ko-KR" sz="1400" kern="0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5019298" y="5951538"/>
            <a:ext cx="86594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&lt;X6~7&gt;</a:t>
            </a:r>
            <a:endParaRPr kumimoji="0" lang="en-US" altLang="ko-KR" sz="1400" kern="0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17" name="모서리가 둥근 직사각형 49"/>
          <p:cNvSpPr/>
          <p:nvPr/>
        </p:nvSpPr>
        <p:spPr bwMode="auto">
          <a:xfrm>
            <a:off x="1652588" y="4987925"/>
            <a:ext cx="1427162" cy="465138"/>
          </a:xfrm>
          <a:prstGeom prst="roundRect">
            <a:avLst>
              <a:gd name="adj" fmla="val 29122"/>
            </a:avLst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ysClr val="window" lastClr="FFFFFF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18" name="직사각형 51"/>
          <p:cNvSpPr/>
          <p:nvPr/>
        </p:nvSpPr>
        <p:spPr bwMode="auto">
          <a:xfrm>
            <a:off x="2128838" y="5041900"/>
            <a:ext cx="47942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kern="0" dirty="0">
                <a:latin typeface="+mn-ea"/>
                <a:ea typeface="+mn-ea"/>
              </a:rPr>
              <a:t>ETF</a:t>
            </a:r>
            <a:endParaRPr kumimoji="0" lang="ko-KR" altLang="en-US" sz="1400" b="1" kern="0" dirty="0">
              <a:latin typeface="+mn-ea"/>
              <a:ea typeface="+mn-ea"/>
            </a:endParaRPr>
          </a:p>
        </p:txBody>
      </p:sp>
      <p:sp>
        <p:nvSpPr>
          <p:cNvPr id="19" name="모서리가 둥근 직사각형 53"/>
          <p:cNvSpPr/>
          <p:nvPr/>
        </p:nvSpPr>
        <p:spPr bwMode="auto">
          <a:xfrm>
            <a:off x="3419475" y="4718050"/>
            <a:ext cx="1152525" cy="463550"/>
          </a:xfrm>
          <a:prstGeom prst="roundRect">
            <a:avLst>
              <a:gd name="adj" fmla="val 39017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kern="0">
              <a:solidFill>
                <a:sysClr val="window" lastClr="FFFFFF"/>
              </a:solidFill>
              <a:latin typeface="맑은 고딕"/>
              <a:ea typeface="맑은 고딕"/>
            </a:endParaRPr>
          </a:p>
        </p:txBody>
      </p:sp>
      <p:sp>
        <p:nvSpPr>
          <p:cNvPr id="20" name="직사각형 55"/>
          <p:cNvSpPr/>
          <p:nvPr/>
        </p:nvSpPr>
        <p:spPr bwMode="auto">
          <a:xfrm>
            <a:off x="3566628" y="4719935"/>
            <a:ext cx="8883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Giao dịch</a:t>
            </a:r>
            <a:br>
              <a:rPr kumimoji="0" lang="en-US" altLang="ko-KR" sz="12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</a:br>
            <a:r>
              <a:rPr kumimoji="0" lang="en-US" altLang="ko-KR" sz="1200" b="1" kern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ký quỹ</a:t>
            </a:r>
            <a:endParaRPr kumimoji="0" lang="ko-KR" altLang="en-US" sz="12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모서리가 둥근 직사각형 56"/>
          <p:cNvSpPr/>
          <p:nvPr/>
        </p:nvSpPr>
        <p:spPr bwMode="auto">
          <a:xfrm>
            <a:off x="1600200" y="4375150"/>
            <a:ext cx="704850" cy="474663"/>
          </a:xfrm>
          <a:prstGeom prst="roundRect">
            <a:avLst>
              <a:gd name="adj" fmla="val 27728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Bond</a:t>
            </a:r>
            <a:endParaRPr kumimoji="0" lang="ko-KR" altLang="en-US" sz="12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모서리가 둥근 직사각형 28"/>
          <p:cNvSpPr/>
          <p:nvPr/>
        </p:nvSpPr>
        <p:spPr bwMode="auto">
          <a:xfrm>
            <a:off x="4932040" y="4111799"/>
            <a:ext cx="2303463" cy="612601"/>
          </a:xfrm>
          <a:prstGeom prst="roundRect">
            <a:avLst>
              <a:gd name="adj" fmla="val 29122"/>
            </a:avLst>
          </a:prstGeom>
          <a:solidFill>
            <a:srgbClr val="FFCCCC"/>
          </a:solidFill>
          <a:ln w="57150" cap="flat" cmpd="sng" algn="ctr">
            <a:solidFill>
              <a:srgbClr val="FF5050"/>
            </a:solidFill>
            <a:prstDash val="solid"/>
          </a:ln>
          <a:effectLst/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kern="0" smtClean="0">
                <a:latin typeface="Arial" pitchFamily="34" charset="0"/>
                <a:ea typeface="맑은 고딕"/>
                <a:cs typeface="Arial" pitchFamily="34" charset="0"/>
              </a:rPr>
              <a:t>Chứng quyền có bảo đảm</a:t>
            </a:r>
            <a:endParaRPr kumimoji="0" lang="ko-KR" altLang="en-US" b="1" kern="0" dirty="0"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24" name="모서리가 둥근 직사각형 34"/>
          <p:cNvSpPr>
            <a:spLocks noChangeArrowheads="1"/>
          </p:cNvSpPr>
          <p:nvPr/>
        </p:nvSpPr>
        <p:spPr bwMode="auto">
          <a:xfrm>
            <a:off x="539750" y="2060575"/>
            <a:ext cx="8135938" cy="4292600"/>
          </a:xfrm>
          <a:prstGeom prst="roundRect">
            <a:avLst>
              <a:gd name="adj" fmla="val 6750"/>
            </a:avLst>
          </a:prstGeom>
          <a:noFill/>
          <a:ln w="12700" algn="ctr">
            <a:solidFill>
              <a:schemeClr val="bg2"/>
            </a:solidFill>
            <a:round/>
            <a:headEnd type="oval" w="lg" len="lg"/>
            <a:tailEnd type="oval" w="lg" len="lg"/>
          </a:ln>
        </p:spPr>
        <p:txBody>
          <a:bodyPr lIns="90000" tIns="46800" rIns="90000" bIns="46800"/>
          <a:lstStyle/>
          <a:p>
            <a:pPr algn="ctr"/>
            <a:endParaRPr lang="ko-KR" altLang="en-US" sz="1600" b="1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모서리가 둥근 직사각형 29"/>
          <p:cNvSpPr/>
          <p:nvPr/>
        </p:nvSpPr>
        <p:spPr bwMode="auto">
          <a:xfrm>
            <a:off x="2339752" y="4375150"/>
            <a:ext cx="713011" cy="474663"/>
          </a:xfrm>
          <a:prstGeom prst="roundRect">
            <a:avLst>
              <a:gd name="adj" fmla="val 27728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Stock</a:t>
            </a:r>
            <a:endParaRPr kumimoji="0" lang="ko-KR" altLang="en-US" sz="1200" b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3690851" y="5949950"/>
            <a:ext cx="641522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&lt;X2&gt;</a:t>
            </a:r>
            <a:endParaRPr kumimoji="0" lang="en-US" altLang="ko-KR" sz="1400" kern="0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28" name="모서리가 둥근 직사각형 33"/>
          <p:cNvSpPr/>
          <p:nvPr/>
        </p:nvSpPr>
        <p:spPr bwMode="auto">
          <a:xfrm>
            <a:off x="4801444" y="2743200"/>
            <a:ext cx="1066700" cy="720725"/>
          </a:xfrm>
          <a:prstGeom prst="roundRect">
            <a:avLst>
              <a:gd name="adj" fmla="val 30176"/>
            </a:avLst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36000" tIns="46800" rIns="36000" bIns="46800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smtClean="0">
                <a:solidFill>
                  <a:sysClr val="windowText" lastClr="000000"/>
                </a:solidFill>
                <a:latin typeface="Arial" pitchFamily="34" charset="0"/>
                <a:ea typeface="맑은 고딕"/>
                <a:cs typeface="Arial" pitchFamily="34" charset="0"/>
              </a:rPr>
              <a:t>Hợp đồng tương lai	</a:t>
            </a:r>
            <a:endParaRPr kumimoji="0" lang="en-US" altLang="ko-KR" sz="1100" kern="0" smtClean="0">
              <a:solidFill>
                <a:sysClr val="windowText" lastClr="000000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sp>
        <p:nvSpPr>
          <p:cNvPr id="29" name="모서리가 둥근 직사각형 34"/>
          <p:cNvSpPr/>
          <p:nvPr/>
        </p:nvSpPr>
        <p:spPr bwMode="auto">
          <a:xfrm>
            <a:off x="6084417" y="2708275"/>
            <a:ext cx="1151880" cy="720725"/>
          </a:xfrm>
          <a:prstGeom prst="roundRect">
            <a:avLst>
              <a:gd name="adj" fmla="val 30176"/>
            </a:avLst>
          </a:prstGeom>
          <a:noFill/>
          <a:ln w="28575" cap="flat" cmpd="sng" algn="ctr">
            <a:solidFill>
              <a:srgbClr val="0070C0"/>
            </a:solidFill>
            <a:prstDash val="solid"/>
            <a:round/>
            <a:headEnd type="oval" w="lg" len="lg"/>
            <a:tailEnd type="oval" w="lg" len="lg"/>
          </a:ln>
          <a:effectLst/>
        </p:spPr>
        <p:txBody>
          <a:bodyPr lIns="36000" tIns="46800" rIns="36000" bIns="46800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b="1" kern="0" smtClean="0">
              <a:solidFill>
                <a:sysClr val="windowText" lastClr="000000"/>
              </a:solidFill>
              <a:latin typeface="Arial" pitchFamily="34" charset="0"/>
              <a:ea typeface="맑은 고딕"/>
              <a:cs typeface="Arial" pitchFamily="34" charset="0"/>
            </a:endParaRPr>
          </a:p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kern="0" smtClean="0">
                <a:solidFill>
                  <a:sysClr val="windowText" lastClr="000000"/>
                </a:solidFill>
                <a:latin typeface="Arial" pitchFamily="34" charset="0"/>
                <a:ea typeface="맑은 고딕"/>
                <a:cs typeface="Arial" pitchFamily="34" charset="0"/>
              </a:rPr>
              <a:t>Quyền chọn</a:t>
            </a:r>
            <a:endParaRPr kumimoji="0" lang="en-US" altLang="ko-KR" sz="1100" kern="0" dirty="0" smtClean="0">
              <a:solidFill>
                <a:sysClr val="windowText" lastClr="000000"/>
              </a:solidFill>
              <a:latin typeface="Arial" pitchFamily="34" charset="0"/>
              <a:ea typeface="맑은 고딕"/>
              <a:cs typeface="Arial" pitchFamily="34" charset="0"/>
            </a:endParaRPr>
          </a:p>
        </p:txBody>
      </p:sp>
      <p:cxnSp>
        <p:nvCxnSpPr>
          <p:cNvPr id="30" name="직선 연결선 37"/>
          <p:cNvCxnSpPr>
            <a:cxnSpLocks noChangeShapeType="1"/>
          </p:cNvCxnSpPr>
          <p:nvPr/>
        </p:nvCxnSpPr>
        <p:spPr bwMode="auto">
          <a:xfrm>
            <a:off x="5959475" y="2286000"/>
            <a:ext cx="0" cy="3644900"/>
          </a:xfrm>
          <a:prstGeom prst="line">
            <a:avLst/>
          </a:prstGeom>
          <a:noFill/>
          <a:ln w="9525" algn="ctr">
            <a:solidFill>
              <a:srgbClr val="000000"/>
            </a:solidFill>
            <a:prstDash val="dash"/>
            <a:round/>
            <a:headEnd/>
            <a:tailEnd/>
          </a:ln>
        </p:spPr>
      </p:cxnSp>
      <p:sp>
        <p:nvSpPr>
          <p:cNvPr id="31" name="TextBox 30"/>
          <p:cNvSpPr txBox="1"/>
          <p:nvPr/>
        </p:nvSpPr>
        <p:spPr bwMode="auto">
          <a:xfrm>
            <a:off x="6402011" y="5959475"/>
            <a:ext cx="865943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kern="0" dirty="0" smtClean="0">
                <a:solidFill>
                  <a:sysClr val="windowText" lastClr="000000"/>
                </a:solidFill>
                <a:latin typeface="+mn-ea"/>
                <a:ea typeface="+mn-ea"/>
              </a:rPr>
              <a:t>&lt;X10~&gt;</a:t>
            </a:r>
            <a:endParaRPr kumimoji="0" lang="en-US" altLang="ko-KR" sz="1400" kern="0" dirty="0">
              <a:solidFill>
                <a:sysClr val="windowText" lastClr="000000"/>
              </a:solidFill>
              <a:latin typeface="+mn-ea"/>
              <a:ea typeface="+mn-ea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533400" y="122238"/>
            <a:ext cx="8229600" cy="563562"/>
          </a:xfrm>
        </p:spPr>
        <p:txBody>
          <a:bodyPr/>
          <a:lstStyle/>
          <a:p>
            <a:pPr algn="ctr"/>
            <a:r>
              <a:rPr lang="en-US" b="1" smtClean="0">
                <a:latin typeface="Arial" pitchFamily="34" charset="0"/>
                <a:cs typeface="Arial" pitchFamily="34" charset="0"/>
              </a:rPr>
              <a:t>Bản đồ sản phẩm tài chính niêm yết</a:t>
            </a:r>
            <a:endParaRPr lang="en-US" b="1" smtClean="0"/>
          </a:p>
        </p:txBody>
      </p:sp>
      <p:sp>
        <p:nvSpPr>
          <p:cNvPr id="33" name="TextBox 32"/>
          <p:cNvSpPr txBox="1"/>
          <p:nvPr/>
        </p:nvSpPr>
        <p:spPr>
          <a:xfrm>
            <a:off x="7315200" y="612598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1200" i="1" smtClean="0">
                <a:latin typeface="Times New Roman" pitchFamily="18" charset="0"/>
                <a:cs typeface="Times New Roman" pitchFamily="18" charset="0"/>
              </a:rPr>
              <a:t>: KRX</a:t>
            </a:r>
            <a:endParaRPr lang="en-US" sz="1200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563562"/>
          </a:xfrm>
        </p:spPr>
        <p:txBody>
          <a:bodyPr/>
          <a:lstStyle/>
          <a:p>
            <a:pPr algn="ctr"/>
            <a:r>
              <a:rPr lang="en-US" b="1" err="1" smtClean="0">
                <a:latin typeface="Arial" pitchFamily="34" charset="0"/>
                <a:cs typeface="Arial" pitchFamily="34" charset="0"/>
              </a:rPr>
              <a:t>Chứng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quyền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bảo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đảm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?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4879975"/>
          </a:xfrm>
        </p:spPr>
        <p:txBody>
          <a:bodyPr/>
          <a:lstStyle/>
          <a:p>
            <a:pPr algn="just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C0E1B-B796-4654-B5AE-633654ADE6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www.hsx.vn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990600" y="1371600"/>
            <a:ext cx="7239000" cy="1524000"/>
            <a:chOff x="914400" y="2438400"/>
            <a:chExt cx="7239000" cy="1524000"/>
          </a:xfrm>
        </p:grpSpPr>
        <p:sp>
          <p:nvSpPr>
            <p:cNvPr id="6" name="Rectangle 5"/>
            <p:cNvSpPr/>
            <p:nvPr/>
          </p:nvSpPr>
          <p:spPr>
            <a:xfrm>
              <a:off x="914400" y="2438400"/>
              <a:ext cx="2590800" cy="1295400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en-US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Tổ</a:t>
              </a:r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chức</a:t>
              </a:r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phát</a:t>
              </a:r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hành</a:t>
              </a:r>
              <a:endPara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b="1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Công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ty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chứng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dirty="0" err="1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khoán</a:t>
              </a:r>
              <a:r>
                <a:rPr lang="en-US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91200" y="2438400"/>
              <a:ext cx="2362200" cy="12954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30000"/>
                </a:lnSpc>
              </a:pPr>
              <a:r>
                <a:rPr lang="en-US" sz="20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Nhà</a:t>
              </a:r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đầu</a:t>
              </a:r>
              <a:r>
                <a:rPr lang="en-US" sz="2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b="1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tư</a:t>
              </a:r>
              <a:endPara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3505200" y="2895600"/>
              <a:ext cx="2209800" cy="0"/>
            </a:xfrm>
            <a:prstGeom prst="straightConnector1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>
              <a:off x="3429000" y="3276600"/>
              <a:ext cx="2362200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4038600" y="2438400"/>
              <a:ext cx="12954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CW</a:t>
              </a:r>
              <a:endParaRPr lang="en-US" sz="1500" b="1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76600" y="3429000"/>
              <a:ext cx="2743200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PHÍ - PREMIUM</a:t>
              </a:r>
            </a:p>
            <a:p>
              <a:pPr algn="ctr"/>
              <a:r>
                <a:rPr lang="en-US" sz="15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1500" b="1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giá</a:t>
              </a:r>
              <a:r>
                <a:rPr lang="en-US" sz="15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500" b="1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mua</a:t>
              </a:r>
              <a:r>
                <a:rPr lang="en-US" sz="1500" b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CW)</a:t>
              </a:r>
              <a:endParaRPr lang="en-US" sz="1500" b="1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019800" y="2819400"/>
            <a:ext cx="2286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/>
              <a:t>Q</a:t>
            </a:r>
            <a:r>
              <a:rPr lang="en-US" sz="2000" b="1" dirty="0" err="1" smtClean="0"/>
              <a:t>uyền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mua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hoặc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bán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chứng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khoán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cơ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sở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Tại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dirty="0" err="1" smtClean="0"/>
              <a:t>mức</a:t>
            </a:r>
            <a:r>
              <a:rPr lang="en-US" sz="2000" dirty="0" smtClean="0"/>
              <a:t> </a:t>
            </a:r>
            <a:r>
              <a:rPr lang="en-US" sz="2000" b="1" dirty="0" err="1" smtClean="0"/>
              <a:t>giá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xác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định</a:t>
            </a:r>
            <a:r>
              <a:rPr lang="en-US" sz="2000" dirty="0" smtClean="0"/>
              <a:t> </a:t>
            </a:r>
            <a:r>
              <a:rPr lang="en-US" sz="2000" dirty="0" err="1" smtClean="0"/>
              <a:t>trước</a:t>
            </a:r>
            <a:r>
              <a:rPr lang="en-US" sz="20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err="1" smtClean="0"/>
              <a:t>Trước</a:t>
            </a:r>
            <a:r>
              <a:rPr lang="en-US" sz="2000" dirty="0" smtClean="0"/>
              <a:t> </a:t>
            </a:r>
            <a:r>
              <a:rPr lang="en-US" sz="2000" dirty="0" err="1" smtClean="0"/>
              <a:t>hoặc</a:t>
            </a:r>
            <a:r>
              <a:rPr lang="en-US" sz="2000" dirty="0" smtClean="0"/>
              <a:t> </a:t>
            </a:r>
            <a:r>
              <a:rPr lang="en-US" sz="2000" dirty="0" err="1" smtClean="0"/>
              <a:t>tại</a:t>
            </a:r>
            <a:r>
              <a:rPr lang="en-US" sz="2000" dirty="0" smtClean="0"/>
              <a:t> </a:t>
            </a:r>
            <a:r>
              <a:rPr lang="en-US" sz="2000" dirty="0" err="1" smtClean="0"/>
              <a:t>một</a:t>
            </a:r>
            <a:r>
              <a:rPr lang="en-US" sz="2000" dirty="0" smtClean="0"/>
              <a:t> </a:t>
            </a:r>
            <a:r>
              <a:rPr lang="en-US" sz="2000" b="1" dirty="0" err="1" smtClean="0"/>
              <a:t>thời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điểm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xác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định</a:t>
            </a:r>
            <a:r>
              <a:rPr lang="en-US" sz="2000" dirty="0" smtClean="0"/>
              <a:t> </a:t>
            </a:r>
            <a:r>
              <a:rPr lang="en-US" sz="2000" dirty="0" err="1" smtClean="0"/>
              <a:t>trư</a:t>
            </a:r>
            <a:r>
              <a:rPr lang="en-US" sz="2200" dirty="0" err="1" smtClean="0"/>
              <a:t>ớc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990600" y="2867561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/>
              <a:t>T</a:t>
            </a:r>
            <a:r>
              <a:rPr lang="en-US" sz="2000" b="1" dirty="0" err="1" smtClean="0"/>
              <a:t>hực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hiện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nghĩa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vụ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nhà</a:t>
            </a:r>
            <a:r>
              <a:rPr lang="en-US" sz="2000" dirty="0" smtClean="0"/>
              <a:t> </a:t>
            </a:r>
            <a:r>
              <a:rPr lang="en-US" sz="2000" dirty="0" err="1" smtClean="0"/>
              <a:t>đầu</a:t>
            </a:r>
            <a:r>
              <a:rPr lang="en-US" sz="2000" dirty="0" smtClean="0"/>
              <a:t> </a:t>
            </a:r>
            <a:r>
              <a:rPr lang="en-US" sz="2000" dirty="0" err="1" smtClean="0"/>
              <a:t>tư</a:t>
            </a:r>
            <a:r>
              <a:rPr lang="en-US" sz="2000" dirty="0" smtClean="0"/>
              <a:t> </a:t>
            </a:r>
            <a:r>
              <a:rPr lang="en-US" sz="2000" dirty="0" err="1" smtClean="0"/>
              <a:t>yêu</a:t>
            </a:r>
            <a:r>
              <a:rPr lang="en-US" sz="2000" dirty="0" smtClean="0"/>
              <a:t> </a:t>
            </a:r>
            <a:r>
              <a:rPr lang="en-US" sz="2000" dirty="0" err="1" smtClean="0"/>
              <a:t>cầu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026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02l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B525F"/>
        </a:dk1>
        <a:lt1>
          <a:srgbClr val="FFFFFF"/>
        </a:lt1>
        <a:dk2>
          <a:srgbClr val="339966"/>
        </a:dk2>
        <a:lt2>
          <a:srgbClr val="DDDDDD"/>
        </a:lt2>
        <a:accent1>
          <a:srgbClr val="C5BA6B"/>
        </a:accent1>
        <a:accent2>
          <a:srgbClr val="669900"/>
        </a:accent2>
        <a:accent3>
          <a:srgbClr val="FFFFFF"/>
        </a:accent3>
        <a:accent4>
          <a:srgbClr val="154550"/>
        </a:accent4>
        <a:accent5>
          <a:srgbClr val="DFD9BA"/>
        </a:accent5>
        <a:accent6>
          <a:srgbClr val="5C8A00"/>
        </a:accent6>
        <a:hlink>
          <a:srgbClr val="E57C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91961"/>
        </a:dk1>
        <a:lt1>
          <a:srgbClr val="FFFFFF"/>
        </a:lt1>
        <a:dk2>
          <a:srgbClr val="5D4CDC"/>
        </a:dk2>
        <a:lt2>
          <a:srgbClr val="DDDDDD"/>
        </a:lt2>
        <a:accent1>
          <a:srgbClr val="31B36C"/>
        </a:accent1>
        <a:accent2>
          <a:srgbClr val="0099FF"/>
        </a:accent2>
        <a:accent3>
          <a:srgbClr val="FFFFFF"/>
        </a:accent3>
        <a:accent4>
          <a:srgbClr val="141452"/>
        </a:accent4>
        <a:accent5>
          <a:srgbClr val="ADD6BA"/>
        </a:accent5>
        <a:accent6>
          <a:srgbClr val="008AE7"/>
        </a:accent6>
        <a:hlink>
          <a:srgbClr val="A0963C"/>
        </a:hlink>
        <a:folHlink>
          <a:srgbClr val="A096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7347D"/>
        </a:dk1>
        <a:lt1>
          <a:srgbClr val="FFFFFF"/>
        </a:lt1>
        <a:dk2>
          <a:srgbClr val="3366CC"/>
        </a:dk2>
        <a:lt2>
          <a:srgbClr val="DDDDDD"/>
        </a:lt2>
        <a:accent1>
          <a:srgbClr val="77B7E7"/>
        </a:accent1>
        <a:accent2>
          <a:srgbClr val="45AB7D"/>
        </a:accent2>
        <a:accent3>
          <a:srgbClr val="FFFFFF"/>
        </a:accent3>
        <a:accent4>
          <a:srgbClr val="122B6A"/>
        </a:accent4>
        <a:accent5>
          <a:srgbClr val="BDD8F1"/>
        </a:accent5>
        <a:accent6>
          <a:srgbClr val="3E9B71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18159</TotalTime>
  <Words>2760</Words>
  <Application>Microsoft Office PowerPoint</Application>
  <PresentationFormat>On-screen Show (4:3)</PresentationFormat>
  <Paragraphs>499</Paragraphs>
  <Slides>38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cdb2004c002l</vt:lpstr>
      <vt:lpstr>CHỨNG QUYỀN CÓ BẢO ĐẢM (Covered Warrant)</vt:lpstr>
      <vt:lpstr>Cấu trúc bài trình bày</vt:lpstr>
      <vt:lpstr>Slide 3</vt:lpstr>
      <vt:lpstr>Một số tên gọi của Chứng quyền có bảo đảm</vt:lpstr>
      <vt:lpstr>Sự phát triển của thị trường CW trên thế giới</vt:lpstr>
      <vt:lpstr>Top 10 thị trường CW theo giao dịch</vt:lpstr>
      <vt:lpstr>B. GIỚI THIỆU VỀ CHỨNG QUYỀN CÓ BẢO ĐẢM</vt:lpstr>
      <vt:lpstr>Bản đồ sản phẩm tài chính niêm yết</vt:lpstr>
      <vt:lpstr>Chứng quyền có bảo đảm là gì?</vt:lpstr>
      <vt:lpstr>Các thông tin cơ bản của một CW</vt:lpstr>
      <vt:lpstr>1. Chứng khoán cơ sở</vt:lpstr>
      <vt:lpstr>2. Loại chứng quyền</vt:lpstr>
      <vt:lpstr>3. Kiểu thực hiện quyền</vt:lpstr>
      <vt:lpstr>4. Thanh toán thực hiện quyền</vt:lpstr>
      <vt:lpstr>Phân biệt với chứng quyền công ty</vt:lpstr>
      <vt:lpstr>Phân biệt với quyền chọn (Option)</vt:lpstr>
      <vt:lpstr>Slide 17</vt:lpstr>
      <vt:lpstr>Slide 18</vt:lpstr>
      <vt:lpstr>Tính đòn bẩy của CW</vt:lpstr>
      <vt:lpstr>Các trạng thái moneyness của CW  </vt:lpstr>
      <vt:lpstr>Cấu trúc giá của CW</vt:lpstr>
      <vt:lpstr>Các yếu tố ảnh hưởng đến giá CW</vt:lpstr>
      <vt:lpstr>Các yếu tố ảnh hướng đến giá CW (tt)</vt:lpstr>
      <vt:lpstr>C. MỘT SỐ QUY ĐỊNH  VỀ CW</vt:lpstr>
      <vt:lpstr>Các khâu nghiệp vụ của CW</vt:lpstr>
      <vt:lpstr>Điều kiện trở thành tổ chức phát hành CW</vt:lpstr>
      <vt:lpstr>Chào bán và phân phối CW</vt:lpstr>
      <vt:lpstr>Niêm yết trực tiếp (Direct listing)</vt:lpstr>
      <vt:lpstr>Giao dịch CW trên thị trường thứ cấp</vt:lpstr>
      <vt:lpstr>Giao dịch CW trên thị trường thứ cấp (tt)</vt:lpstr>
      <vt:lpstr>Hạn chế giao dịch và sở hữu CW</vt:lpstr>
      <vt:lpstr>Điều chỉnh CW khi CKCS có sự kiện doanh nghiệp</vt:lpstr>
      <vt:lpstr>Thực hiện CW</vt:lpstr>
      <vt:lpstr>Các trường hợp bắt buộc thanh toán tiền</vt:lpstr>
      <vt:lpstr>Công bố thông tin của nhà đầu tư</vt:lpstr>
      <vt:lpstr>Các hoạt động của tổ chức phát hành CW</vt:lpstr>
      <vt:lpstr>Nghĩa vụ của tổ chức tạo lập thị trường</vt:lpstr>
      <vt:lpstr>Slide 38</vt:lpstr>
    </vt:vector>
  </TitlesOfParts>
  <Company>VN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tranghnd</dc:creator>
  <cp:lastModifiedBy>thanhnd</cp:lastModifiedBy>
  <cp:revision>1934</cp:revision>
  <dcterms:created xsi:type="dcterms:W3CDTF">2012-01-31T00:50:25Z</dcterms:created>
  <dcterms:modified xsi:type="dcterms:W3CDTF">2017-01-03T08:35:18Z</dcterms:modified>
</cp:coreProperties>
</file>